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67" r:id="rId4"/>
    <p:sldId id="260" r:id="rId5"/>
    <p:sldId id="257" r:id="rId6"/>
    <p:sldId id="264" r:id="rId7"/>
    <p:sldId id="265" r:id="rId8"/>
    <p:sldId id="258" r:id="rId9"/>
    <p:sldId id="259" r:id="rId10"/>
    <p:sldId id="261" r:id="rId11"/>
    <p:sldId id="266" r:id="rId12"/>
    <p:sldId id="268" r:id="rId13"/>
    <p:sldId id="262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96DE8-4889-4205-AF8F-4F12FF707E8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941CFC-5BCF-4388-89EE-F24E5FCCB1EE}">
      <dgm:prSet phldrT="[Testo]"/>
      <dgm:spPr/>
      <dgm:t>
        <a:bodyPr/>
        <a:lstStyle/>
        <a:p>
          <a:r>
            <a:rPr lang="it-IT" dirty="0" err="1" smtClean="0"/>
            <a:t>Refractory</a:t>
          </a:r>
          <a:endParaRPr lang="en-GB" dirty="0"/>
        </a:p>
      </dgm:t>
    </dgm:pt>
    <dgm:pt modelId="{D21AA82E-F675-404B-8330-850D377B244C}" type="parTrans" cxnId="{21640F4B-D336-4011-94F3-3EE2B6B020B7}">
      <dgm:prSet/>
      <dgm:spPr/>
      <dgm:t>
        <a:bodyPr/>
        <a:lstStyle/>
        <a:p>
          <a:endParaRPr lang="en-GB"/>
        </a:p>
      </dgm:t>
    </dgm:pt>
    <dgm:pt modelId="{070B8BE6-D023-415A-B753-2653C94E6F07}" type="sibTrans" cxnId="{21640F4B-D336-4011-94F3-3EE2B6B020B7}">
      <dgm:prSet/>
      <dgm:spPr/>
      <dgm:t>
        <a:bodyPr/>
        <a:lstStyle/>
        <a:p>
          <a:endParaRPr lang="en-GB"/>
        </a:p>
      </dgm:t>
    </dgm:pt>
    <dgm:pt modelId="{5B7BC144-E60F-4D4E-A650-72ECD029C31C}">
      <dgm:prSet phldrT="[Testo]"/>
      <dgm:spPr/>
      <dgm:t>
        <a:bodyPr/>
        <a:lstStyle/>
        <a:p>
          <a:r>
            <a:rPr lang="it-IT" dirty="0" err="1" smtClean="0"/>
            <a:t>Potential</a:t>
          </a:r>
          <a:endParaRPr lang="en-GB" dirty="0"/>
        </a:p>
      </dgm:t>
    </dgm:pt>
    <dgm:pt modelId="{F22A2482-E673-41CC-A28B-00692B61194C}" type="parTrans" cxnId="{76F621CF-794A-46F5-AF85-09342263A38C}">
      <dgm:prSet/>
      <dgm:spPr/>
      <dgm:t>
        <a:bodyPr/>
        <a:lstStyle/>
        <a:p>
          <a:endParaRPr lang="en-GB"/>
        </a:p>
      </dgm:t>
    </dgm:pt>
    <dgm:pt modelId="{898C1CC3-635A-4A99-997A-FCA95994D85C}" type="sibTrans" cxnId="{76F621CF-794A-46F5-AF85-09342263A38C}">
      <dgm:prSet/>
      <dgm:spPr/>
      <dgm:t>
        <a:bodyPr/>
        <a:lstStyle/>
        <a:p>
          <a:endParaRPr lang="en-GB"/>
        </a:p>
      </dgm:t>
    </dgm:pt>
    <dgm:pt modelId="{DFDF63E8-DF2F-47BC-8C95-4FF566CD77B5}">
      <dgm:prSet phldrT="[Testo]"/>
      <dgm:spPr/>
      <dgm:t>
        <a:bodyPr/>
        <a:lstStyle/>
        <a:p>
          <a:r>
            <a:rPr lang="it-IT" dirty="0" err="1" smtClean="0"/>
            <a:t>Occasional</a:t>
          </a:r>
          <a:endParaRPr lang="en-GB" dirty="0"/>
        </a:p>
      </dgm:t>
    </dgm:pt>
    <dgm:pt modelId="{F04CF435-8EA3-4D70-BEA3-63EBA2111192}" type="parTrans" cxnId="{09DD9E2D-E708-4707-8B58-5F67A3201B66}">
      <dgm:prSet/>
      <dgm:spPr/>
      <dgm:t>
        <a:bodyPr/>
        <a:lstStyle/>
        <a:p>
          <a:endParaRPr lang="en-GB"/>
        </a:p>
      </dgm:t>
    </dgm:pt>
    <dgm:pt modelId="{2FD7FD9C-7BC5-4417-87A9-608607235EE8}" type="sibTrans" cxnId="{09DD9E2D-E708-4707-8B58-5F67A3201B66}">
      <dgm:prSet/>
      <dgm:spPr/>
      <dgm:t>
        <a:bodyPr/>
        <a:lstStyle/>
        <a:p>
          <a:endParaRPr lang="en-GB"/>
        </a:p>
      </dgm:t>
    </dgm:pt>
    <dgm:pt modelId="{996A5DE1-D332-44A9-B066-271FB8E84958}">
      <dgm:prSet phldrT="[Testo]"/>
      <dgm:spPr/>
      <dgm:t>
        <a:bodyPr/>
        <a:lstStyle/>
        <a:p>
          <a:r>
            <a:rPr lang="it-IT" dirty="0" err="1" smtClean="0"/>
            <a:t>Loyal</a:t>
          </a:r>
          <a:endParaRPr lang="en-GB" dirty="0"/>
        </a:p>
      </dgm:t>
    </dgm:pt>
    <dgm:pt modelId="{7D710D15-13B2-4F7A-9B67-54DCA2DB1BC2}" type="parTrans" cxnId="{DC3A9415-C601-4764-8B59-5C23EDE9DEFF}">
      <dgm:prSet/>
      <dgm:spPr/>
      <dgm:t>
        <a:bodyPr/>
        <a:lstStyle/>
        <a:p>
          <a:endParaRPr lang="en-GB"/>
        </a:p>
      </dgm:t>
    </dgm:pt>
    <dgm:pt modelId="{FA7D7492-5130-49CC-8CC1-F8F37D7E10D8}" type="sibTrans" cxnId="{DC3A9415-C601-4764-8B59-5C23EDE9DEFF}">
      <dgm:prSet/>
      <dgm:spPr/>
      <dgm:t>
        <a:bodyPr/>
        <a:lstStyle/>
        <a:p>
          <a:endParaRPr lang="en-GB"/>
        </a:p>
      </dgm:t>
    </dgm:pt>
    <dgm:pt modelId="{203558E4-B1FB-4619-928B-C5AAA1662FB6}" type="pres">
      <dgm:prSet presAssocID="{3A796DE8-4889-4205-AF8F-4F12FF707E8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B67FDB-7DC2-49F9-B368-4516173EDE71}" type="pres">
      <dgm:prSet presAssocID="{3A796DE8-4889-4205-AF8F-4F12FF707E8E}" presName="comp1" presStyleCnt="0"/>
      <dgm:spPr/>
    </dgm:pt>
    <dgm:pt modelId="{7EA6E89D-AB3E-4F53-A88B-CD96F78D13B7}" type="pres">
      <dgm:prSet presAssocID="{3A796DE8-4889-4205-AF8F-4F12FF707E8E}" presName="circle1" presStyleLbl="node1" presStyleIdx="0" presStyleCnt="4"/>
      <dgm:spPr/>
      <dgm:t>
        <a:bodyPr/>
        <a:lstStyle/>
        <a:p>
          <a:endParaRPr lang="en-GB"/>
        </a:p>
      </dgm:t>
    </dgm:pt>
    <dgm:pt modelId="{3B9FBF0C-EB56-4808-8212-8DA6B7DF6001}" type="pres">
      <dgm:prSet presAssocID="{3A796DE8-4889-4205-AF8F-4F12FF707E8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5CCBD-2BC0-4069-BE31-D6663D18361A}" type="pres">
      <dgm:prSet presAssocID="{3A796DE8-4889-4205-AF8F-4F12FF707E8E}" presName="comp2" presStyleCnt="0"/>
      <dgm:spPr/>
    </dgm:pt>
    <dgm:pt modelId="{4E4773C2-9D6C-439F-8651-FA4A9078E253}" type="pres">
      <dgm:prSet presAssocID="{3A796DE8-4889-4205-AF8F-4F12FF707E8E}" presName="circle2" presStyleLbl="node1" presStyleIdx="1" presStyleCnt="4"/>
      <dgm:spPr/>
      <dgm:t>
        <a:bodyPr/>
        <a:lstStyle/>
        <a:p>
          <a:endParaRPr lang="en-GB"/>
        </a:p>
      </dgm:t>
    </dgm:pt>
    <dgm:pt modelId="{79B7D85A-2FC5-468C-9763-4FCD8A4B0A48}" type="pres">
      <dgm:prSet presAssocID="{3A796DE8-4889-4205-AF8F-4F12FF707E8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A60D7-8462-4868-8F4A-45D2E47C86B2}" type="pres">
      <dgm:prSet presAssocID="{3A796DE8-4889-4205-AF8F-4F12FF707E8E}" presName="comp3" presStyleCnt="0"/>
      <dgm:spPr/>
    </dgm:pt>
    <dgm:pt modelId="{E30E96B9-7B51-4A65-AD45-4689840E0CC7}" type="pres">
      <dgm:prSet presAssocID="{3A796DE8-4889-4205-AF8F-4F12FF707E8E}" presName="circle3" presStyleLbl="node1" presStyleIdx="2" presStyleCnt="4"/>
      <dgm:spPr/>
      <dgm:t>
        <a:bodyPr/>
        <a:lstStyle/>
        <a:p>
          <a:endParaRPr lang="en-GB"/>
        </a:p>
      </dgm:t>
    </dgm:pt>
    <dgm:pt modelId="{AD13F571-A994-4439-8414-59CCCCD6EA19}" type="pres">
      <dgm:prSet presAssocID="{3A796DE8-4889-4205-AF8F-4F12FF707E8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477E6F-AB30-41B1-AA9C-ABD1C11BC510}" type="pres">
      <dgm:prSet presAssocID="{3A796DE8-4889-4205-AF8F-4F12FF707E8E}" presName="comp4" presStyleCnt="0"/>
      <dgm:spPr/>
    </dgm:pt>
    <dgm:pt modelId="{F233F920-1A57-44AA-86FF-4C6DFFCDFF43}" type="pres">
      <dgm:prSet presAssocID="{3A796DE8-4889-4205-AF8F-4F12FF707E8E}" presName="circle4" presStyleLbl="node1" presStyleIdx="3" presStyleCnt="4"/>
      <dgm:spPr/>
      <dgm:t>
        <a:bodyPr/>
        <a:lstStyle/>
        <a:p>
          <a:endParaRPr lang="en-GB"/>
        </a:p>
      </dgm:t>
    </dgm:pt>
    <dgm:pt modelId="{C6CBBB8C-FECA-4059-9125-47EA47276A03}" type="pres">
      <dgm:prSet presAssocID="{3A796DE8-4889-4205-AF8F-4F12FF707E8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155DD4-7A61-4001-B01F-8C97C374E648}" type="presOf" srcId="{996A5DE1-D332-44A9-B066-271FB8E84958}" destId="{C6CBBB8C-FECA-4059-9125-47EA47276A03}" srcOrd="1" destOrd="0" presId="urn:microsoft.com/office/officeart/2005/8/layout/venn2"/>
    <dgm:cxn modelId="{DC3A9415-C601-4764-8B59-5C23EDE9DEFF}" srcId="{3A796DE8-4889-4205-AF8F-4F12FF707E8E}" destId="{996A5DE1-D332-44A9-B066-271FB8E84958}" srcOrd="3" destOrd="0" parTransId="{7D710D15-13B2-4F7A-9B67-54DCA2DB1BC2}" sibTransId="{FA7D7492-5130-49CC-8CC1-F8F37D7E10D8}"/>
    <dgm:cxn modelId="{91B33CB7-EFD9-49D7-A83D-13BB78E5E42B}" type="presOf" srcId="{5B7BC144-E60F-4D4E-A650-72ECD029C31C}" destId="{79B7D85A-2FC5-468C-9763-4FCD8A4B0A48}" srcOrd="1" destOrd="0" presId="urn:microsoft.com/office/officeart/2005/8/layout/venn2"/>
    <dgm:cxn modelId="{A218D555-CE8E-49BB-AEA1-A83FF5969A6A}" type="presOf" srcId="{996A5DE1-D332-44A9-B066-271FB8E84958}" destId="{F233F920-1A57-44AA-86FF-4C6DFFCDFF43}" srcOrd="0" destOrd="0" presId="urn:microsoft.com/office/officeart/2005/8/layout/venn2"/>
    <dgm:cxn modelId="{76F621CF-794A-46F5-AF85-09342263A38C}" srcId="{3A796DE8-4889-4205-AF8F-4F12FF707E8E}" destId="{5B7BC144-E60F-4D4E-A650-72ECD029C31C}" srcOrd="1" destOrd="0" parTransId="{F22A2482-E673-41CC-A28B-00692B61194C}" sibTransId="{898C1CC3-635A-4A99-997A-FCA95994D85C}"/>
    <dgm:cxn modelId="{21640F4B-D336-4011-94F3-3EE2B6B020B7}" srcId="{3A796DE8-4889-4205-AF8F-4F12FF707E8E}" destId="{7D941CFC-5BCF-4388-89EE-F24E5FCCB1EE}" srcOrd="0" destOrd="0" parTransId="{D21AA82E-F675-404B-8330-850D377B244C}" sibTransId="{070B8BE6-D023-415A-B753-2653C94E6F07}"/>
    <dgm:cxn modelId="{239A1CCB-6368-4822-901B-931253363880}" type="presOf" srcId="{5B7BC144-E60F-4D4E-A650-72ECD029C31C}" destId="{4E4773C2-9D6C-439F-8651-FA4A9078E253}" srcOrd="0" destOrd="0" presId="urn:microsoft.com/office/officeart/2005/8/layout/venn2"/>
    <dgm:cxn modelId="{00CB5E78-679B-4738-A863-63697E171027}" type="presOf" srcId="{7D941CFC-5BCF-4388-89EE-F24E5FCCB1EE}" destId="{3B9FBF0C-EB56-4808-8212-8DA6B7DF6001}" srcOrd="1" destOrd="0" presId="urn:microsoft.com/office/officeart/2005/8/layout/venn2"/>
    <dgm:cxn modelId="{29C7C649-0EE5-4FF9-A143-7FA8F6E03B87}" type="presOf" srcId="{DFDF63E8-DF2F-47BC-8C95-4FF566CD77B5}" destId="{AD13F571-A994-4439-8414-59CCCCD6EA19}" srcOrd="1" destOrd="0" presId="urn:microsoft.com/office/officeart/2005/8/layout/venn2"/>
    <dgm:cxn modelId="{A6900B67-758F-4003-B1AC-A87A803FC33E}" type="presOf" srcId="{DFDF63E8-DF2F-47BC-8C95-4FF566CD77B5}" destId="{E30E96B9-7B51-4A65-AD45-4689840E0CC7}" srcOrd="0" destOrd="0" presId="urn:microsoft.com/office/officeart/2005/8/layout/venn2"/>
    <dgm:cxn modelId="{F5B2B11E-F184-491A-88D6-CC7BD32A4607}" type="presOf" srcId="{7D941CFC-5BCF-4388-89EE-F24E5FCCB1EE}" destId="{7EA6E89D-AB3E-4F53-A88B-CD96F78D13B7}" srcOrd="0" destOrd="0" presId="urn:microsoft.com/office/officeart/2005/8/layout/venn2"/>
    <dgm:cxn modelId="{09DD9E2D-E708-4707-8B58-5F67A3201B66}" srcId="{3A796DE8-4889-4205-AF8F-4F12FF707E8E}" destId="{DFDF63E8-DF2F-47BC-8C95-4FF566CD77B5}" srcOrd="2" destOrd="0" parTransId="{F04CF435-8EA3-4D70-BEA3-63EBA2111192}" sibTransId="{2FD7FD9C-7BC5-4417-87A9-608607235EE8}"/>
    <dgm:cxn modelId="{A2A6D287-EE23-409C-A2CB-CA7BD9284093}" type="presOf" srcId="{3A796DE8-4889-4205-AF8F-4F12FF707E8E}" destId="{203558E4-B1FB-4619-928B-C5AAA1662FB6}" srcOrd="0" destOrd="0" presId="urn:microsoft.com/office/officeart/2005/8/layout/venn2"/>
    <dgm:cxn modelId="{22E1080D-C1DE-4356-AEFE-097C848C8643}" type="presParOf" srcId="{203558E4-B1FB-4619-928B-C5AAA1662FB6}" destId="{7CB67FDB-7DC2-49F9-B368-4516173EDE71}" srcOrd="0" destOrd="0" presId="urn:microsoft.com/office/officeart/2005/8/layout/venn2"/>
    <dgm:cxn modelId="{DBD5AD40-38A9-4414-8642-6895D2C42215}" type="presParOf" srcId="{7CB67FDB-7DC2-49F9-B368-4516173EDE71}" destId="{7EA6E89D-AB3E-4F53-A88B-CD96F78D13B7}" srcOrd="0" destOrd="0" presId="urn:microsoft.com/office/officeart/2005/8/layout/venn2"/>
    <dgm:cxn modelId="{0EC8E40E-C054-4EB6-9214-A1BEB7518B8B}" type="presParOf" srcId="{7CB67FDB-7DC2-49F9-B368-4516173EDE71}" destId="{3B9FBF0C-EB56-4808-8212-8DA6B7DF6001}" srcOrd="1" destOrd="0" presId="urn:microsoft.com/office/officeart/2005/8/layout/venn2"/>
    <dgm:cxn modelId="{2DF7D193-BCBA-4925-BE57-BAC497F400DA}" type="presParOf" srcId="{203558E4-B1FB-4619-928B-C5AAA1662FB6}" destId="{2785CCBD-2BC0-4069-BE31-D6663D18361A}" srcOrd="1" destOrd="0" presId="urn:microsoft.com/office/officeart/2005/8/layout/venn2"/>
    <dgm:cxn modelId="{A4220A40-8C87-427B-9D57-A670896CD1DF}" type="presParOf" srcId="{2785CCBD-2BC0-4069-BE31-D6663D18361A}" destId="{4E4773C2-9D6C-439F-8651-FA4A9078E253}" srcOrd="0" destOrd="0" presId="urn:microsoft.com/office/officeart/2005/8/layout/venn2"/>
    <dgm:cxn modelId="{4C681222-A5DA-4CFD-AF92-4F85BF24B67B}" type="presParOf" srcId="{2785CCBD-2BC0-4069-BE31-D6663D18361A}" destId="{79B7D85A-2FC5-468C-9763-4FCD8A4B0A48}" srcOrd="1" destOrd="0" presId="urn:microsoft.com/office/officeart/2005/8/layout/venn2"/>
    <dgm:cxn modelId="{5C233801-12CF-4E0A-99F6-6F7CA8762129}" type="presParOf" srcId="{203558E4-B1FB-4619-928B-C5AAA1662FB6}" destId="{B0AA60D7-8462-4868-8F4A-45D2E47C86B2}" srcOrd="2" destOrd="0" presId="urn:microsoft.com/office/officeart/2005/8/layout/venn2"/>
    <dgm:cxn modelId="{4A5F5E97-DA14-4C02-9DF3-52D79D589E65}" type="presParOf" srcId="{B0AA60D7-8462-4868-8F4A-45D2E47C86B2}" destId="{E30E96B9-7B51-4A65-AD45-4689840E0CC7}" srcOrd="0" destOrd="0" presId="urn:microsoft.com/office/officeart/2005/8/layout/venn2"/>
    <dgm:cxn modelId="{3DE5D13D-FB86-4929-BA48-4FC127799D37}" type="presParOf" srcId="{B0AA60D7-8462-4868-8F4A-45D2E47C86B2}" destId="{AD13F571-A994-4439-8414-59CCCCD6EA19}" srcOrd="1" destOrd="0" presId="urn:microsoft.com/office/officeart/2005/8/layout/venn2"/>
    <dgm:cxn modelId="{A094A699-1BAB-4F9A-8A6D-120C77F9A5E5}" type="presParOf" srcId="{203558E4-B1FB-4619-928B-C5AAA1662FB6}" destId="{AD477E6F-AB30-41B1-AA9C-ABD1C11BC510}" srcOrd="3" destOrd="0" presId="urn:microsoft.com/office/officeart/2005/8/layout/venn2"/>
    <dgm:cxn modelId="{47DE9C45-5109-4457-8591-4F6503EBC45A}" type="presParOf" srcId="{AD477E6F-AB30-41B1-AA9C-ABD1C11BC510}" destId="{F233F920-1A57-44AA-86FF-4C6DFFCDFF43}" srcOrd="0" destOrd="0" presId="urn:microsoft.com/office/officeart/2005/8/layout/venn2"/>
    <dgm:cxn modelId="{CD2678E2-8552-4CC6-AC67-E734E1850C8E}" type="presParOf" srcId="{AD477E6F-AB30-41B1-AA9C-ABD1C11BC510}" destId="{C6CBBB8C-FECA-4059-9125-47EA47276A0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Audience engagement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ideas</a:t>
            </a:r>
            <a:r>
              <a:rPr lang="it-IT" dirty="0"/>
              <a:t>, </a:t>
            </a:r>
            <a:r>
              <a:rPr lang="it-IT" dirty="0" err="1"/>
              <a:t>suggestions</a:t>
            </a:r>
            <a:r>
              <a:rPr lang="it-IT" dirty="0"/>
              <a:t>, </a:t>
            </a:r>
            <a:r>
              <a:rPr lang="it-IT" dirty="0" err="1" smtClean="0"/>
              <a:t>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8047229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2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9412234" cy="29364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170879"/>
            <a:ext cx="10353762" cy="4620322"/>
          </a:xfrm>
        </p:spPr>
        <p:txBody>
          <a:bodyPr/>
          <a:lstStyle/>
          <a:p>
            <a:r>
              <a:rPr lang="it-IT" dirty="0" smtClean="0"/>
              <a:t>The progressive </a:t>
            </a:r>
            <a:r>
              <a:rPr lang="it-IT" dirty="0" err="1" smtClean="0"/>
              <a:t>inclusion</a:t>
            </a:r>
            <a:r>
              <a:rPr lang="it-IT" dirty="0" smtClean="0"/>
              <a:t> of consumers in the </a:t>
            </a:r>
            <a:r>
              <a:rPr lang="it-IT" dirty="0" err="1" smtClean="0"/>
              <a:t>creation</a:t>
            </a:r>
            <a:r>
              <a:rPr lang="it-IT" dirty="0" smtClean="0"/>
              <a:t> of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of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significant</a:t>
            </a:r>
            <a:r>
              <a:rPr lang="it-IT" dirty="0" smtClean="0"/>
              <a:t> trends in the </a:t>
            </a:r>
            <a:r>
              <a:rPr lang="it-IT" dirty="0" err="1" smtClean="0"/>
              <a:t>contemporary</a:t>
            </a:r>
            <a:r>
              <a:rPr lang="it-IT" dirty="0" smtClean="0"/>
              <a:t> society (Adam </a:t>
            </a:r>
            <a:r>
              <a:rPr lang="it-IT" dirty="0" err="1" smtClean="0"/>
              <a:t>Arvidsson</a:t>
            </a:r>
            <a:r>
              <a:rPr lang="it-IT" dirty="0" smtClean="0"/>
              <a:t>, 2008)</a:t>
            </a:r>
          </a:p>
          <a:p>
            <a:endParaRPr lang="it-IT" dirty="0"/>
          </a:p>
          <a:p>
            <a:r>
              <a:rPr lang="it-IT" dirty="0" smtClean="0"/>
              <a:t>Co-</a:t>
            </a:r>
            <a:r>
              <a:rPr lang="it-IT" dirty="0" err="1" smtClean="0"/>
              <a:t>creation</a:t>
            </a:r>
            <a:r>
              <a:rPr lang="it-IT" dirty="0" smtClean="0"/>
              <a:t> </a:t>
            </a:r>
            <a:r>
              <a:rPr lang="it-IT" dirty="0" err="1" smtClean="0"/>
              <a:t>practices</a:t>
            </a:r>
            <a:r>
              <a:rPr lang="it-IT" dirty="0" smtClean="0"/>
              <a:t> are an </a:t>
            </a:r>
            <a:r>
              <a:rPr lang="it-IT" dirty="0" err="1" smtClean="0"/>
              <a:t>integral</a:t>
            </a:r>
            <a:r>
              <a:rPr lang="it-IT" dirty="0" smtClean="0"/>
              <a:t> part of </a:t>
            </a:r>
            <a:r>
              <a:rPr lang="it-IT" dirty="0" err="1" smtClean="0"/>
              <a:t>artistic</a:t>
            </a:r>
            <a:r>
              <a:rPr lang="it-IT" dirty="0" smtClean="0"/>
              <a:t> </a:t>
            </a:r>
            <a:r>
              <a:rPr lang="it-IT" dirty="0" err="1" smtClean="0"/>
              <a:t>experiences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consumers </a:t>
            </a:r>
            <a:r>
              <a:rPr lang="it-IT" dirty="0" err="1" smtClean="0"/>
              <a:t>engage</a:t>
            </a:r>
            <a:r>
              <a:rPr lang="it-IT" dirty="0" smtClean="0"/>
              <a:t> in cognitive, </a:t>
            </a:r>
            <a:r>
              <a:rPr lang="it-IT" dirty="0" err="1" smtClean="0"/>
              <a:t>emotional</a:t>
            </a:r>
            <a:r>
              <a:rPr lang="it-IT" dirty="0" smtClean="0"/>
              <a:t> and </a:t>
            </a:r>
            <a:r>
              <a:rPr lang="it-IT" dirty="0" err="1" smtClean="0"/>
              <a:t>imaginal</a:t>
            </a:r>
            <a:r>
              <a:rPr lang="it-IT" dirty="0" smtClean="0"/>
              <a:t>  </a:t>
            </a:r>
            <a:r>
              <a:rPr lang="it-IT" dirty="0" err="1" smtClean="0"/>
              <a:t>practices</a:t>
            </a:r>
            <a:r>
              <a:rPr lang="it-IT" dirty="0" smtClean="0"/>
              <a:t> to appropriate and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sense</a:t>
            </a:r>
            <a:r>
              <a:rPr lang="it-IT" dirty="0" smtClean="0"/>
              <a:t> of a cultural </a:t>
            </a:r>
            <a:r>
              <a:rPr lang="it-IT" dirty="0" err="1" smtClean="0"/>
              <a:t>product</a:t>
            </a:r>
            <a:r>
              <a:rPr lang="it-IT" dirty="0" smtClean="0"/>
              <a:t> (</a:t>
            </a:r>
            <a:r>
              <a:rPr lang="it-IT" dirty="0" err="1" smtClean="0"/>
              <a:t>Kay</a:t>
            </a:r>
            <a:r>
              <a:rPr lang="it-IT" dirty="0" smtClean="0"/>
              <a:t> </a:t>
            </a:r>
            <a:r>
              <a:rPr lang="it-IT" dirty="0" err="1" smtClean="0"/>
              <a:t>Caldwell</a:t>
            </a:r>
            <a:r>
              <a:rPr lang="it-IT" dirty="0" smtClean="0"/>
              <a:t>, 2011)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97" y="3771422"/>
            <a:ext cx="2743201" cy="23418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3818798"/>
            <a:ext cx="4805055" cy="22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0448" y="379142"/>
            <a:ext cx="10152435" cy="6356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Cultural </a:t>
            </a:r>
            <a:r>
              <a:rPr lang="it-IT" dirty="0" err="1" smtClean="0"/>
              <a:t>Democracy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8469" y="1014762"/>
            <a:ext cx="10599088" cy="5363735"/>
          </a:xfrm>
        </p:spPr>
        <p:txBody>
          <a:bodyPr/>
          <a:lstStyle/>
          <a:p>
            <a:r>
              <a:rPr lang="it-IT" dirty="0" smtClean="0"/>
              <a:t>To give </a:t>
            </a:r>
            <a:r>
              <a:rPr lang="it-IT" dirty="0" err="1" smtClean="0"/>
              <a:t>people</a:t>
            </a:r>
            <a:r>
              <a:rPr lang="it-IT" dirty="0" smtClean="0"/>
              <a:t> a voice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cultural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taken</a:t>
            </a:r>
            <a:endParaRPr lang="it-IT" dirty="0"/>
          </a:p>
          <a:p>
            <a:r>
              <a:rPr lang="it-IT" dirty="0" smtClean="0"/>
              <a:t>To give </a:t>
            </a:r>
            <a:r>
              <a:rPr lang="it-IT" dirty="0" err="1" smtClean="0"/>
              <a:t>people</a:t>
            </a:r>
            <a:r>
              <a:rPr lang="it-IT" dirty="0" smtClean="0"/>
              <a:t> a voice and an </a:t>
            </a:r>
            <a:r>
              <a:rPr lang="it-IT" dirty="0" err="1" smtClean="0"/>
              <a:t>ownership</a:t>
            </a:r>
            <a:r>
              <a:rPr lang="it-IT" dirty="0" smtClean="0"/>
              <a:t> in the cultural </a:t>
            </a:r>
            <a:r>
              <a:rPr lang="it-IT" dirty="0" err="1" smtClean="0"/>
              <a:t>venues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I’m</a:t>
            </a:r>
            <a:r>
              <a:rPr lang="it-IT" dirty="0" smtClean="0"/>
              <a:t> an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spectator</a:t>
            </a:r>
            <a:r>
              <a:rPr lang="it-IT" dirty="0" smtClean="0"/>
              <a:t> I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presence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a </a:t>
            </a:r>
            <a:r>
              <a:rPr lang="it-IT" dirty="0" err="1" smtClean="0"/>
              <a:t>difference</a:t>
            </a:r>
            <a:endParaRPr lang="it-IT" dirty="0" smtClean="0"/>
          </a:p>
          <a:p>
            <a:endParaRPr lang="it-IT" dirty="0"/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9" y="2053177"/>
            <a:ext cx="4963899" cy="36099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45" y="2053176"/>
            <a:ext cx="511001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Aims</a:t>
            </a:r>
            <a:r>
              <a:rPr lang="it-IT" dirty="0" smtClean="0"/>
              <a:t> and </a:t>
            </a:r>
            <a:r>
              <a:rPr lang="it-IT" dirty="0" err="1" smtClean="0"/>
              <a:t>strategies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Broadening</a:t>
            </a:r>
            <a:r>
              <a:rPr lang="it-IT" dirty="0" smtClean="0"/>
              <a:t> the audience</a:t>
            </a:r>
          </a:p>
          <a:p>
            <a:r>
              <a:rPr lang="it-IT" dirty="0" err="1" smtClean="0"/>
              <a:t>Diversifying</a:t>
            </a:r>
            <a:r>
              <a:rPr lang="it-IT" dirty="0" smtClean="0"/>
              <a:t> the audience</a:t>
            </a:r>
          </a:p>
          <a:p>
            <a:r>
              <a:rPr lang="it-IT" dirty="0" err="1" smtClean="0"/>
              <a:t>Improvement</a:t>
            </a:r>
            <a:r>
              <a:rPr lang="it-IT" dirty="0" smtClean="0"/>
              <a:t> of the </a:t>
            </a:r>
            <a:r>
              <a:rPr lang="it-IT" dirty="0" err="1" smtClean="0"/>
              <a:t>relationship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reach</a:t>
            </a:r>
            <a:r>
              <a:rPr lang="it-IT" dirty="0" smtClean="0"/>
              <a:t> (advertising, </a:t>
            </a:r>
            <a:r>
              <a:rPr lang="it-IT" dirty="0" err="1" smtClean="0"/>
              <a:t>pricing</a:t>
            </a:r>
            <a:r>
              <a:rPr lang="it-IT" dirty="0" smtClean="0"/>
              <a:t>, </a:t>
            </a:r>
            <a:r>
              <a:rPr lang="it-IT" dirty="0" err="1" smtClean="0"/>
              <a:t>digital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/ </a:t>
            </a:r>
            <a:r>
              <a:rPr lang="it-IT" dirty="0" err="1"/>
              <a:t>g</a:t>
            </a:r>
            <a:r>
              <a:rPr lang="it-IT" dirty="0" err="1" smtClean="0"/>
              <a:t>uerrilla</a:t>
            </a:r>
            <a:r>
              <a:rPr lang="it-IT" dirty="0" smtClean="0"/>
              <a:t> marketing,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timings</a:t>
            </a:r>
            <a:r>
              <a:rPr lang="it-IT" dirty="0"/>
              <a:t>)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engage</a:t>
            </a:r>
            <a:r>
              <a:rPr lang="it-IT" dirty="0" smtClean="0"/>
              <a:t> (co-</a:t>
            </a:r>
            <a:r>
              <a:rPr lang="it-IT" dirty="0" err="1" smtClean="0"/>
              <a:t>creation</a:t>
            </a:r>
            <a:r>
              <a:rPr lang="it-IT" dirty="0" smtClean="0"/>
              <a:t>, contests / educational, </a:t>
            </a:r>
            <a:r>
              <a:rPr lang="it-IT" dirty="0" err="1" smtClean="0"/>
              <a:t>mediation</a:t>
            </a:r>
            <a:r>
              <a:rPr lang="it-IT" dirty="0" smtClean="0"/>
              <a:t>, </a:t>
            </a:r>
            <a:r>
              <a:rPr lang="it-IT" dirty="0" err="1" smtClean="0"/>
              <a:t>experiential</a:t>
            </a:r>
            <a:r>
              <a:rPr lang="it-IT" dirty="0" smtClean="0"/>
              <a:t> / </a:t>
            </a:r>
            <a:r>
              <a:rPr lang="it-IT" dirty="0" err="1" smtClean="0"/>
              <a:t>ambassadors</a:t>
            </a:r>
            <a:r>
              <a:rPr lang="it-IT" dirty="0" smtClean="0"/>
              <a:t>, </a:t>
            </a:r>
            <a:r>
              <a:rPr lang="it-IT" dirty="0" err="1" smtClean="0"/>
              <a:t>membership</a:t>
            </a:r>
            <a:r>
              <a:rPr lang="it-IT" dirty="0" smtClean="0"/>
              <a:t>, </a:t>
            </a:r>
            <a:r>
              <a:rPr lang="it-IT" dirty="0" err="1" smtClean="0"/>
              <a:t>visionaries</a:t>
            </a:r>
            <a:r>
              <a:rPr lang="it-IT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the 4 P to the 4 E </a:t>
            </a:r>
            <a:br>
              <a:rPr lang="it-IT" dirty="0" smtClean="0"/>
            </a:br>
            <a:r>
              <a:rPr lang="it-IT" dirty="0" smtClean="0"/>
              <a:t>by Ben </a:t>
            </a:r>
            <a:r>
              <a:rPr lang="it-IT" dirty="0" err="1" smtClean="0"/>
              <a:t>Walmsley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488" r="16488"/>
          <a:stretch>
            <a:fillRect/>
          </a:stretch>
        </p:blipFill>
        <p:spPr>
          <a:xfrm>
            <a:off x="7442551" y="1502532"/>
            <a:ext cx="2783117" cy="4173992"/>
          </a:xfrm>
        </p:spPr>
      </p:pic>
      <p:sp>
        <p:nvSpPr>
          <p:cNvPr id="13" name="Segnaposto testo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From                                                         To</a:t>
            </a:r>
          </a:p>
          <a:p>
            <a:r>
              <a:rPr lang="it-IT" dirty="0" err="1" smtClean="0"/>
              <a:t>Products</a:t>
            </a:r>
            <a:r>
              <a:rPr lang="it-IT" dirty="0" smtClean="0"/>
              <a:t>                                          </a:t>
            </a:r>
            <a:r>
              <a:rPr lang="it-IT" dirty="0" err="1" smtClean="0"/>
              <a:t>Experiences</a:t>
            </a:r>
            <a:endParaRPr lang="it-IT" dirty="0" smtClean="0"/>
          </a:p>
          <a:p>
            <a:r>
              <a:rPr lang="it-IT" dirty="0" smtClean="0"/>
              <a:t>Promotion                                       Engagement</a:t>
            </a:r>
          </a:p>
          <a:p>
            <a:r>
              <a:rPr lang="it-IT" dirty="0" smtClean="0"/>
              <a:t>             Price                     				</a:t>
            </a:r>
            <a:r>
              <a:rPr lang="it-IT" dirty="0" err="1" smtClean="0"/>
              <a:t>Exchanges</a:t>
            </a:r>
            <a:r>
              <a:rPr lang="it-IT" dirty="0" smtClean="0"/>
              <a:t> of </a:t>
            </a:r>
            <a:r>
              <a:rPr lang="it-IT" dirty="0" err="1" smtClean="0"/>
              <a:t>Values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Place</a:t>
            </a:r>
            <a:r>
              <a:rPr lang="it-IT" dirty="0" smtClean="0"/>
              <a:t>                                                Environment</a:t>
            </a:r>
          </a:p>
          <a:p>
            <a:endParaRPr lang="it-IT" dirty="0"/>
          </a:p>
          <a:p>
            <a:r>
              <a:rPr lang="it-IT" sz="2000" dirty="0" smtClean="0"/>
              <a:t>Future </a:t>
            </a:r>
            <a:r>
              <a:rPr lang="it-IT" sz="2000" dirty="0" err="1" smtClean="0"/>
              <a:t>organizations</a:t>
            </a:r>
            <a:r>
              <a:rPr lang="it-IT" sz="2000" dirty="0" smtClean="0"/>
              <a:t> 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artistically</a:t>
            </a:r>
            <a:r>
              <a:rPr lang="it-IT" sz="2000" dirty="0" smtClean="0"/>
              <a:t> led, </a:t>
            </a:r>
            <a:r>
              <a:rPr lang="it-IT" sz="2000" dirty="0" err="1" smtClean="0"/>
              <a:t>but</a:t>
            </a:r>
            <a:r>
              <a:rPr lang="it-IT" sz="2000" dirty="0" smtClean="0"/>
              <a:t> audience-</a:t>
            </a:r>
            <a:r>
              <a:rPr lang="it-IT" sz="2000" dirty="0" err="1" smtClean="0"/>
              <a:t>centric</a:t>
            </a:r>
            <a:r>
              <a:rPr lang="it-IT" sz="2000" dirty="0" smtClean="0"/>
              <a:t>         </a:t>
            </a:r>
            <a:endParaRPr lang="en-GB" sz="2000" dirty="0"/>
          </a:p>
        </p:txBody>
      </p:sp>
      <p:sp>
        <p:nvSpPr>
          <p:cNvPr id="14" name="Freccia a destra 13"/>
          <p:cNvSpPr/>
          <p:nvPr/>
        </p:nvSpPr>
        <p:spPr>
          <a:xfrm>
            <a:off x="3392065" y="364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problems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spectatorship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/>
              <a:t>s</a:t>
            </a:r>
            <a:r>
              <a:rPr lang="it-IT" dirty="0" err="1" smtClean="0"/>
              <a:t>trongly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and </a:t>
            </a:r>
            <a:r>
              <a:rPr lang="it-IT" dirty="0" err="1" smtClean="0"/>
              <a:t>irrepaceable</a:t>
            </a:r>
            <a:r>
              <a:rPr lang="it-IT" dirty="0" smtClean="0"/>
              <a:t> on a large scale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issue</a:t>
            </a:r>
            <a:r>
              <a:rPr lang="it-IT" dirty="0" smtClean="0"/>
              <a:t> of </a:t>
            </a: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bring</a:t>
            </a:r>
            <a:r>
              <a:rPr lang="it-IT" dirty="0" smtClean="0"/>
              <a:t> with </a:t>
            </a:r>
            <a:r>
              <a:rPr lang="it-IT" dirty="0" err="1" smtClean="0"/>
              <a:t>itself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dilemma: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stop </a:t>
            </a:r>
            <a:r>
              <a:rPr lang="it-IT" dirty="0" err="1" smtClean="0"/>
              <a:t>listening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and to start </a:t>
            </a:r>
            <a:r>
              <a:rPr lang="it-IT" dirty="0" err="1" smtClean="0"/>
              <a:t>challenging</a:t>
            </a:r>
            <a:endParaRPr lang="it-IT" dirty="0" smtClean="0"/>
          </a:p>
          <a:p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start a </a:t>
            </a:r>
            <a:r>
              <a:rPr lang="it-IT" dirty="0" err="1" smtClean="0"/>
              <a:t>participatory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chances to </a:t>
            </a:r>
            <a:r>
              <a:rPr lang="it-IT" dirty="0" err="1" smtClean="0"/>
              <a:t>convoque</a:t>
            </a:r>
            <a:r>
              <a:rPr lang="it-IT" dirty="0" smtClean="0"/>
              <a:t> </a:t>
            </a:r>
            <a:r>
              <a:rPr lang="it-IT" dirty="0" err="1" smtClean="0"/>
              <a:t>elites</a:t>
            </a:r>
            <a:endParaRPr lang="it-IT" dirty="0" smtClean="0"/>
          </a:p>
          <a:p>
            <a:r>
              <a:rPr lang="it-IT" dirty="0" smtClean="0"/>
              <a:t>How to </a:t>
            </a:r>
            <a:r>
              <a:rPr lang="it-IT" dirty="0" err="1" smtClean="0"/>
              <a:t>manage</a:t>
            </a:r>
            <a:r>
              <a:rPr lang="it-IT" dirty="0" smtClean="0"/>
              <a:t> the </a:t>
            </a:r>
            <a:r>
              <a:rPr lang="it-IT" dirty="0" err="1" smtClean="0"/>
              <a:t>legacy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? How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difend</a:t>
            </a:r>
            <a:r>
              <a:rPr lang="it-IT" dirty="0" smtClean="0"/>
              <a:t> and </a:t>
            </a:r>
            <a:r>
              <a:rPr lang="it-IT" dirty="0" err="1" smtClean="0"/>
              <a:t>implement</a:t>
            </a:r>
            <a:r>
              <a:rPr lang="it-IT" dirty="0" smtClean="0"/>
              <a:t> the </a:t>
            </a:r>
            <a:r>
              <a:rPr lang="it-IT" dirty="0" err="1" smtClean="0"/>
              <a:t>outputs</a:t>
            </a:r>
            <a:r>
              <a:rPr lang="it-IT" dirty="0" smtClean="0"/>
              <a:t>?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useful</a:t>
            </a:r>
            <a:r>
              <a:rPr lang="it-IT" dirty="0" smtClean="0"/>
              <a:t> to create an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for </a:t>
            </a:r>
            <a:r>
              <a:rPr lang="it-IT" dirty="0" err="1" smtClean="0"/>
              <a:t>testing</a:t>
            </a:r>
            <a:r>
              <a:rPr lang="it-IT" dirty="0" smtClean="0"/>
              <a:t> the </a:t>
            </a:r>
            <a:r>
              <a:rPr lang="it-IT" dirty="0" err="1" smtClean="0"/>
              <a:t>effectiveness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r>
              <a:rPr lang="it-IT" dirty="0" smtClean="0"/>
              <a:t>EVENTUALLY: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transform</a:t>
            </a:r>
            <a:r>
              <a:rPr lang="it-IT" dirty="0" smtClean="0"/>
              <a:t> the work with/for  audience in a </a:t>
            </a:r>
            <a:r>
              <a:rPr lang="it-IT" dirty="0" err="1" smtClean="0"/>
              <a:t>sort</a:t>
            </a:r>
            <a:r>
              <a:rPr lang="it-IT" dirty="0" smtClean="0"/>
              <a:t> of </a:t>
            </a:r>
            <a:r>
              <a:rPr lang="it-IT" dirty="0" err="1" smtClean="0"/>
              <a:t>religion</a:t>
            </a:r>
            <a:r>
              <a:rPr lang="it-IT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5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 Active!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Active </a:t>
            </a: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and </a:t>
            </a:r>
            <a:r>
              <a:rPr lang="it-IT" dirty="0" err="1" smtClean="0"/>
              <a:t>innovation</a:t>
            </a:r>
            <a:endParaRPr lang="it-IT" dirty="0" smtClean="0"/>
          </a:p>
          <a:p>
            <a:r>
              <a:rPr lang="it-IT" dirty="0" err="1" smtClean="0"/>
              <a:t>Why</a:t>
            </a:r>
            <a:r>
              <a:rPr lang="it-IT" dirty="0" smtClean="0"/>
              <a:t> I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the formula AUDIENCE DEVELOPMENT?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presumes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audience are passive and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developped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implies</a:t>
            </a:r>
            <a:r>
              <a:rPr lang="it-IT" dirty="0" smtClean="0"/>
              <a:t> a cultural deficit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426" y="3030227"/>
            <a:ext cx="47625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9° of </a:t>
            </a:r>
            <a:r>
              <a:rPr lang="it-IT" dirty="0" err="1" smtClean="0"/>
              <a:t>May</a:t>
            </a:r>
            <a:r>
              <a:rPr lang="it-IT" dirty="0" smtClean="0"/>
              <a:t> 1921.Debut of «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in </a:t>
            </a:r>
            <a:r>
              <a:rPr lang="it-IT" dirty="0" err="1" smtClean="0"/>
              <a:t>search</a:t>
            </a:r>
            <a:r>
              <a:rPr lang="it-IT" dirty="0" smtClean="0"/>
              <a:t> of an </a:t>
            </a:r>
            <a:r>
              <a:rPr lang="it-IT" dirty="0" err="1" smtClean="0"/>
              <a:t>author</a:t>
            </a:r>
            <a:r>
              <a:rPr lang="it-IT" dirty="0" smtClean="0"/>
              <a:t>» by </a:t>
            </a:r>
            <a:r>
              <a:rPr lang="it-IT" dirty="0" err="1" smtClean="0"/>
              <a:t>LuigiPirandello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12544"/>
            <a:ext cx="5059363" cy="3498075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Audience </a:t>
            </a:r>
            <a:r>
              <a:rPr lang="it-IT" dirty="0" err="1" smtClean="0"/>
              <a:t>booed</a:t>
            </a:r>
            <a:r>
              <a:rPr lang="it-IT" dirty="0" smtClean="0"/>
              <a:t> the show </a:t>
            </a:r>
            <a:r>
              <a:rPr lang="it-IT" dirty="0" err="1" smtClean="0"/>
              <a:t>shouting</a:t>
            </a:r>
            <a:r>
              <a:rPr lang="it-IT" dirty="0" smtClean="0"/>
              <a:t> «Manicomio! Manicomio!» (</a:t>
            </a:r>
            <a:r>
              <a:rPr lang="it-IT" dirty="0" err="1" smtClean="0"/>
              <a:t>mental</a:t>
            </a:r>
            <a:r>
              <a:rPr lang="it-IT" dirty="0" smtClean="0"/>
              <a:t> hospital) – </a:t>
            </a:r>
            <a:r>
              <a:rPr lang="en-GB" sz="1400" dirty="0" smtClean="0"/>
              <a:t>beyond </a:t>
            </a:r>
            <a:r>
              <a:rPr lang="en-GB" sz="1400" dirty="0"/>
              <a:t>the aesthetic </a:t>
            </a:r>
            <a:r>
              <a:rPr lang="en-GB" sz="1400" dirty="0" smtClean="0"/>
              <a:t>tastes, </a:t>
            </a:r>
            <a:r>
              <a:rPr lang="en-GB" sz="1400" dirty="0"/>
              <a:t>I would define it as a form o</a:t>
            </a:r>
            <a:r>
              <a:rPr lang="en-GB" sz="1400" dirty="0" smtClean="0"/>
              <a:t>f spectators’ active participation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21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 </a:t>
            </a:r>
            <a:r>
              <a:rPr lang="it-IT" dirty="0" err="1" smtClean="0"/>
              <a:t>relevance</a:t>
            </a:r>
            <a:r>
              <a:rPr lang="it-IT" dirty="0" smtClean="0"/>
              <a:t> of culture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every active citizenship activity is the consequence of a widespread disinterest</a:t>
            </a:r>
          </a:p>
          <a:p>
            <a:r>
              <a:rPr lang="it-IT" dirty="0" err="1"/>
              <a:t>l</a:t>
            </a:r>
            <a:r>
              <a:rPr lang="it-IT" dirty="0" err="1" smtClean="0"/>
              <a:t>ess</a:t>
            </a:r>
            <a:r>
              <a:rPr lang="it-IT" dirty="0" smtClean="0"/>
              <a:t> engagement, more </a:t>
            </a:r>
            <a:r>
              <a:rPr lang="it-IT" dirty="0" err="1" smtClean="0"/>
              <a:t>attempts</a:t>
            </a:r>
            <a:r>
              <a:rPr lang="it-IT" dirty="0" smtClean="0"/>
              <a:t> to </a:t>
            </a:r>
            <a:r>
              <a:rPr lang="it-IT" dirty="0" err="1" smtClean="0"/>
              <a:t>engage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possible utopia of the democratization of culture has not been fulfilled (with </a:t>
            </a:r>
            <a:r>
              <a:rPr lang="en-GB" dirty="0" smtClean="0"/>
              <a:t>disappointing results, regardless </a:t>
            </a:r>
            <a:r>
              <a:rPr lang="en-GB" dirty="0"/>
              <a:t>of the political recipes adopted) and, in a context of </a:t>
            </a:r>
            <a:r>
              <a:rPr lang="en-GB" dirty="0" smtClean="0"/>
              <a:t>reduced </a:t>
            </a:r>
            <a:r>
              <a:rPr lang="en-GB" dirty="0"/>
              <a:t>welfare, the economic sustainability of cultural activity is increasingly inseparable from social sustainability and </a:t>
            </a:r>
            <a:r>
              <a:rPr lang="en-GB" dirty="0" smtClean="0"/>
              <a:t>innovation. (Alessandro </a:t>
            </a:r>
            <a:r>
              <a:rPr lang="en-GB" dirty="0" err="1" smtClean="0"/>
              <a:t>Bollo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0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POLITICAL ASPECT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asking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to do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: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political</a:t>
            </a:r>
            <a:r>
              <a:rPr lang="it-IT" dirty="0" smtClean="0"/>
              <a:t> </a:t>
            </a:r>
            <a:r>
              <a:rPr lang="it-IT" dirty="0" err="1" smtClean="0"/>
              <a:t>question</a:t>
            </a:r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intellectual</a:t>
            </a:r>
            <a:r>
              <a:rPr lang="it-IT" dirty="0" smtClean="0"/>
              <a:t> </a:t>
            </a:r>
            <a:r>
              <a:rPr lang="it-IT" dirty="0" err="1" smtClean="0"/>
              <a:t>emancipation</a:t>
            </a:r>
            <a:r>
              <a:rPr lang="it-IT" dirty="0" smtClean="0"/>
              <a:t>: </a:t>
            </a:r>
            <a:r>
              <a:rPr lang="it-IT" dirty="0" err="1" smtClean="0"/>
              <a:t>leave</a:t>
            </a:r>
            <a:r>
              <a:rPr lang="it-IT" dirty="0" smtClean="0"/>
              <a:t> passive </a:t>
            </a:r>
            <a:r>
              <a:rPr lang="it-IT" dirty="0" err="1" smtClean="0"/>
              <a:t>attitude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enter</a:t>
            </a:r>
            <a:r>
              <a:rPr lang="it-IT" dirty="0" smtClean="0"/>
              <a:t> in an </a:t>
            </a:r>
            <a:r>
              <a:rPr lang="it-IT" dirty="0" err="1" smtClean="0"/>
              <a:t>intellectual</a:t>
            </a:r>
            <a:r>
              <a:rPr lang="it-IT" dirty="0" smtClean="0"/>
              <a:t> </a:t>
            </a:r>
            <a:r>
              <a:rPr lang="it-IT" dirty="0" err="1" smtClean="0"/>
              <a:t>adventure</a:t>
            </a:r>
            <a:endParaRPr lang="it-IT" dirty="0" smtClean="0"/>
          </a:p>
          <a:p>
            <a:r>
              <a:rPr lang="it-IT" dirty="0" smtClean="0"/>
              <a:t>Jacques </a:t>
            </a:r>
            <a:r>
              <a:rPr lang="it-IT" dirty="0" err="1" smtClean="0"/>
              <a:t>Ranciére</a:t>
            </a:r>
            <a:r>
              <a:rPr lang="it-IT" dirty="0" smtClean="0"/>
              <a:t> «The Emancipated </a:t>
            </a:r>
            <a:r>
              <a:rPr lang="it-IT" dirty="0" err="1" smtClean="0"/>
              <a:t>Spectator</a:t>
            </a:r>
            <a:r>
              <a:rPr lang="it-IT" dirty="0" smtClean="0"/>
              <a:t>»: in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perspective</a:t>
            </a:r>
            <a:r>
              <a:rPr lang="it-IT" dirty="0" smtClean="0"/>
              <a:t>, I </a:t>
            </a:r>
            <a:r>
              <a:rPr lang="it-IT" dirty="0" err="1" smtClean="0"/>
              <a:t>prefere</a:t>
            </a:r>
            <a:r>
              <a:rPr lang="it-IT" dirty="0" smtClean="0"/>
              <a:t> to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spectators</a:t>
            </a:r>
            <a:r>
              <a:rPr lang="it-IT" dirty="0" smtClean="0"/>
              <a:t> </a:t>
            </a:r>
            <a:r>
              <a:rPr lang="it-IT" dirty="0" err="1" smtClean="0"/>
              <a:t>emotionally</a:t>
            </a:r>
            <a:r>
              <a:rPr lang="it-IT" dirty="0" smtClean="0"/>
              <a:t> </a:t>
            </a:r>
            <a:r>
              <a:rPr lang="it-IT" dirty="0" smtClean="0"/>
              <a:t>emancipated</a:t>
            </a:r>
            <a:endParaRPr lang="en-GB" dirty="0"/>
          </a:p>
        </p:txBody>
      </p:sp>
      <p:sp>
        <p:nvSpPr>
          <p:cNvPr id="4" name="AutoShape 2" descr="Risultati immagini per jacques rancière le spectateur émancip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82" y="4048125"/>
            <a:ext cx="2619375" cy="1743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20" y="3750905"/>
            <a:ext cx="16192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CREATIVITY IS NOT THE PRODUCT OF SINGLE INDIVIDUALS, BUT OF SOCIAL SYSTEMS (</a:t>
            </a:r>
            <a:r>
              <a:rPr lang="it-IT" dirty="0" err="1" smtClean="0"/>
              <a:t>Mihaly</a:t>
            </a:r>
            <a:r>
              <a:rPr lang="it-IT" dirty="0" smtClean="0"/>
              <a:t> </a:t>
            </a:r>
            <a:r>
              <a:rPr lang="it-IT" dirty="0" err="1" smtClean="0"/>
              <a:t>Czikszentmihalyi</a:t>
            </a:r>
            <a:r>
              <a:rPr lang="it-IT" dirty="0" smtClean="0"/>
              <a:t>, 2005)</a:t>
            </a:r>
          </a:p>
          <a:p>
            <a:endParaRPr lang="en-GB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99" y="1795621"/>
            <a:ext cx="3418840" cy="3931920"/>
          </a:xfrm>
        </p:spPr>
      </p:pic>
    </p:spTree>
    <p:extLst>
      <p:ext uri="{BB962C8B-B14F-4D97-AF65-F5344CB8AC3E}">
        <p14:creationId xmlns:p14="http://schemas.microsoft.com/office/powerpoint/2010/main" val="38975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3795" y="1724498"/>
            <a:ext cx="5060497" cy="405875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CULTURE CAN ACT AS AN INTERMINABLE CIRCUIT OF INTER-LEGITIMATION (Pierre </a:t>
            </a:r>
            <a:r>
              <a:rPr lang="it-IT" dirty="0" err="1" smtClean="0"/>
              <a:t>Bordieu</a:t>
            </a:r>
            <a:r>
              <a:rPr lang="it-IT" dirty="0" smtClean="0"/>
              <a:t>, 1984)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7" y="1731963"/>
            <a:ext cx="2882324" cy="4059237"/>
          </a:xfrm>
        </p:spPr>
      </p:pic>
    </p:spTree>
    <p:extLst>
      <p:ext uri="{BB962C8B-B14F-4D97-AF65-F5344CB8AC3E}">
        <p14:creationId xmlns:p14="http://schemas.microsoft.com/office/powerpoint/2010/main" val="39869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perspectives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Participatory</a:t>
            </a:r>
            <a:r>
              <a:rPr lang="it-IT" dirty="0" smtClean="0"/>
              <a:t> Art Work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/>
              <a:t>form of art that directly engages the audience in the creative process so that they become participants in the event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Audience Engagement</a:t>
            </a:r>
            <a:endParaRPr lang="en-GB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creating </a:t>
            </a:r>
            <a:r>
              <a:rPr lang="en-GB" sz="2000" dirty="0"/>
              <a:t>an interactive narrative with your attendees to create a desired </a:t>
            </a:r>
            <a:r>
              <a:rPr lang="en-GB" sz="2000" dirty="0" smtClean="0"/>
              <a:t>outcome /</a:t>
            </a:r>
          </a:p>
          <a:p>
            <a:r>
              <a:rPr lang="en-GB" sz="2000" dirty="0"/>
              <a:t>providing an outlet for audiences to interact with, be it through an empowered presenter or a physical </a:t>
            </a:r>
            <a:r>
              <a:rPr lang="en-GB" sz="2000" dirty="0" smtClean="0"/>
              <a:t>stimulus /</a:t>
            </a:r>
          </a:p>
          <a:p>
            <a:r>
              <a:rPr lang="en-GB" sz="2000" dirty="0"/>
              <a:t>an emotional involvement or commitment by an audience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smtClean="0"/>
              <a:t>Active </a:t>
            </a:r>
            <a:r>
              <a:rPr lang="it-IT" dirty="0" err="1"/>
              <a:t>S</a:t>
            </a:r>
            <a:r>
              <a:rPr lang="it-IT" dirty="0" err="1" smtClean="0"/>
              <a:t>pectatorship</a:t>
            </a: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en-GB" sz="2000" dirty="0">
                <a:effectLst/>
              </a:rPr>
              <a:t>each mechanism through which </a:t>
            </a:r>
            <a:r>
              <a:rPr lang="en-GB" sz="2000" dirty="0" smtClean="0">
                <a:effectLst/>
              </a:rPr>
              <a:t>audiences take </a:t>
            </a:r>
            <a:r>
              <a:rPr lang="en-GB" sz="2000" dirty="0">
                <a:effectLst/>
              </a:rPr>
              <a:t>on the role of </a:t>
            </a:r>
            <a:r>
              <a:rPr lang="en-GB" sz="2000" i="1" dirty="0">
                <a:effectLst/>
              </a:rPr>
              <a:t>decision makers </a:t>
            </a:r>
            <a:r>
              <a:rPr lang="en-GB" sz="2000" dirty="0">
                <a:effectLst/>
              </a:rPr>
              <a:t>with regard to many of the aspects needed to carry out </a:t>
            </a:r>
            <a:r>
              <a:rPr lang="en-GB" sz="2000" dirty="0" smtClean="0">
                <a:effectLst/>
              </a:rPr>
              <a:t>the programming of a theatre/ festival /season / exposition etc.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80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 </a:t>
            </a:r>
            <a:r>
              <a:rPr lang="it-IT" dirty="0" err="1" smtClean="0"/>
              <a:t>what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To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audience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meet</a:t>
            </a:r>
            <a:r>
              <a:rPr lang="it-IT" dirty="0" smtClean="0"/>
              <a:t> the </a:t>
            </a:r>
            <a:r>
              <a:rPr lang="it-IT" dirty="0" err="1" smtClean="0"/>
              <a:t>needs</a:t>
            </a:r>
            <a:r>
              <a:rPr lang="it-IT" dirty="0" smtClean="0"/>
              <a:t> of the </a:t>
            </a:r>
            <a:r>
              <a:rPr lang="it-IT" dirty="0" err="1" smtClean="0"/>
              <a:t>potential</a:t>
            </a:r>
            <a:r>
              <a:rPr lang="it-IT" dirty="0" smtClean="0"/>
              <a:t> audience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engage</a:t>
            </a:r>
            <a:r>
              <a:rPr lang="it-IT" dirty="0" smtClean="0"/>
              <a:t> new audience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improve</a:t>
            </a:r>
            <a:r>
              <a:rPr lang="it-IT" dirty="0" smtClean="0"/>
              <a:t> the </a:t>
            </a:r>
            <a:r>
              <a:rPr lang="it-IT" dirty="0" err="1" smtClean="0"/>
              <a:t>competencies</a:t>
            </a:r>
            <a:r>
              <a:rPr lang="it-IT" dirty="0" smtClean="0"/>
              <a:t> of </a:t>
            </a:r>
            <a:r>
              <a:rPr lang="it-IT" dirty="0" err="1" smtClean="0"/>
              <a:t>existing</a:t>
            </a:r>
            <a:r>
              <a:rPr lang="it-IT" dirty="0" smtClean="0"/>
              <a:t> the audience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Marketing (</a:t>
            </a:r>
            <a:r>
              <a:rPr lang="it-IT" dirty="0" err="1" smtClean="0"/>
              <a:t>customer</a:t>
            </a:r>
            <a:r>
              <a:rPr lang="it-IT" dirty="0" smtClean="0"/>
              <a:t> care)									</a:t>
            </a:r>
            <a:r>
              <a:rPr lang="it-IT" dirty="0" err="1" smtClean="0"/>
              <a:t>Education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Or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philosophy</a:t>
            </a:r>
            <a:r>
              <a:rPr lang="it-IT" dirty="0" smtClean="0"/>
              <a:t>? An </a:t>
            </a:r>
            <a:r>
              <a:rPr lang="it-IT" dirty="0" err="1" smtClean="0"/>
              <a:t>attitude</a:t>
            </a:r>
            <a:r>
              <a:rPr lang="it-IT" dirty="0" smtClean="0"/>
              <a:t>???</a:t>
            </a:r>
            <a:endParaRPr lang="en-GB" dirty="0"/>
          </a:p>
        </p:txBody>
      </p:sp>
      <p:sp>
        <p:nvSpPr>
          <p:cNvPr id="6" name="Freccia bidirezionale orizzontale 5"/>
          <p:cNvSpPr/>
          <p:nvPr/>
        </p:nvSpPr>
        <p:spPr>
          <a:xfrm>
            <a:off x="5231958" y="436526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333</TotalTime>
  <Words>670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Calisto MT</vt:lpstr>
      <vt:lpstr>Trebuchet MS</vt:lpstr>
      <vt:lpstr>Wingdings 2</vt:lpstr>
      <vt:lpstr>Ardesia</vt:lpstr>
      <vt:lpstr>Audience engagement</vt:lpstr>
      <vt:lpstr>Be Active!</vt:lpstr>
      <vt:lpstr>9° of May 1921.Debut of «Six characters in search of an author» by LuigiPirandello</vt:lpstr>
      <vt:lpstr>Social relevance of culture</vt:lpstr>
      <vt:lpstr>A POLITICAL ASPECT</vt:lpstr>
      <vt:lpstr>Presentazione standard di PowerPoint</vt:lpstr>
      <vt:lpstr>Presentazione standard di PowerPoint</vt:lpstr>
      <vt:lpstr>3 different perspectives</vt:lpstr>
      <vt:lpstr>For what?</vt:lpstr>
      <vt:lpstr>Presentazione standard di PowerPoint</vt:lpstr>
      <vt:lpstr>Presentazione standard di PowerPoint</vt:lpstr>
      <vt:lpstr>Cultural Democracy</vt:lpstr>
      <vt:lpstr>Aims and strategies</vt:lpstr>
      <vt:lpstr>From the 4 P to the 4 E  by Ben Walmsley</vt:lpstr>
      <vt:lpstr>Some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 engagement</dc:title>
  <dc:creator>Luca Ricci</dc:creator>
  <cp:lastModifiedBy>Luca Ricci</cp:lastModifiedBy>
  <cp:revision>32</cp:revision>
  <dcterms:created xsi:type="dcterms:W3CDTF">2017-09-26T13:29:43Z</dcterms:created>
  <dcterms:modified xsi:type="dcterms:W3CDTF">2018-05-23T17:37:52Z</dcterms:modified>
</cp:coreProperties>
</file>