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57" r:id="rId4"/>
    <p:sldId id="261" r:id="rId5"/>
    <p:sldId id="260" r:id="rId6"/>
    <p:sldId id="258" r:id="rId7"/>
    <p:sldId id="259" r:id="rId8"/>
    <p:sldId id="262" r:id="rId9"/>
    <p:sldId id="264"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3"/>
    <p:restoredTop sz="94690"/>
  </p:normalViewPr>
  <p:slideViewPr>
    <p:cSldViewPr snapToGrid="0" snapToObjects="1">
      <p:cViewPr varScale="1">
        <p:scale>
          <a:sx n="93" d="100"/>
          <a:sy n="93"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161B-5C5B-694E-A14F-A34F4518D3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3A29881-EC25-764B-9E01-088A41287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F8686D-7261-9548-B973-AD14D206BA40}"/>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A39E5545-EE38-0340-A69F-BA2DA5ED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8E238-E6B6-DB4B-AB49-89FAD3A83711}"/>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120747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A26-B996-764A-B247-4BF7AABBDB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0DB601-B727-FB40-8AC2-49422B039D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94D8B9-EFF6-E643-B754-9EBF9B2AC324}"/>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2C543FF7-77EF-A94B-848E-F02FF19E2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C641E-9339-2747-B385-1C032528394D}"/>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214412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F7FE9-88EF-7840-A73D-D5935B8EB6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1D1C89-A8D4-9349-910B-BA31DA6559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92BCF-86B9-0B46-BA27-EDEFB0973B84}"/>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A44E6753-E21A-9246-91A5-B5EF73626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5539-B1EB-AC49-830D-6CA231B5D16A}"/>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14656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333C-160A-5643-8725-A7880C2FCC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64E6A2-FBA2-1045-8D18-B5AD151ED6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B7A251-2374-0E4B-AE85-E9A1747DF719}"/>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39DAA4C6-FDA3-2442-B8B8-11D07B122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6AC68-6706-7044-8F8F-4B0FC3150B7A}"/>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188221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BF32-D577-CF49-A507-935CB1B578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49EABE-C463-E246-971E-BCA59A34C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CDC7A8-62A6-E14E-BDD7-7038D759FDB2}"/>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07B1166E-AC62-8A4C-BFA4-6C0AD6A0B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0217A-88D5-5047-BE6F-AA79CCA46EFF}"/>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57692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2A1C-F6D2-F844-861F-2D4CE5AFE1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13D799-7DEF-6848-98D4-4A85BE128F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25500A-A77C-CA4F-BD05-8F5550C365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521271-2BF8-754D-8AFA-FDEF4A67A22E}"/>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6" name="Footer Placeholder 5">
            <a:extLst>
              <a:ext uri="{FF2B5EF4-FFF2-40B4-BE49-F238E27FC236}">
                <a16:creationId xmlns:a16="http://schemas.microsoft.com/office/drawing/2014/main" id="{029754AD-ECEA-264E-97D5-63D34DFB3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87917-FFFB-0245-BB63-28FDB3DE0A30}"/>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27917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BE83-9B84-0C4C-92BA-C351A3B1767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B47E9D1-00C2-5C40-BD44-D6002308F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4E44FB-1C04-DA41-B55B-0AC9B9D832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5005A6-2844-3C4A-B6F5-5F76B8C32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F4B176-B543-B340-8D97-7CB324CFC3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07D797C-E9AC-A44D-872E-6838F311DAF2}"/>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8" name="Footer Placeholder 7">
            <a:extLst>
              <a:ext uri="{FF2B5EF4-FFF2-40B4-BE49-F238E27FC236}">
                <a16:creationId xmlns:a16="http://schemas.microsoft.com/office/drawing/2014/main" id="{88BCA345-36B4-D34F-B099-91398BE6E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067F7-9791-4541-A141-422942F93EBF}"/>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253846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BBD-956C-8E4F-A2F3-607C4E8FBA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3894A17-BFEE-EA47-B010-BAD826A88471}"/>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4" name="Footer Placeholder 3">
            <a:extLst>
              <a:ext uri="{FF2B5EF4-FFF2-40B4-BE49-F238E27FC236}">
                <a16:creationId xmlns:a16="http://schemas.microsoft.com/office/drawing/2014/main" id="{B98388C1-EC3D-0D48-95B8-531A2DCEB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987298-8040-3F42-9D86-95A0451A17CA}"/>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314001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E7A17-5085-7C4F-B3C8-9E5C90099AEA}"/>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3" name="Footer Placeholder 2">
            <a:extLst>
              <a:ext uri="{FF2B5EF4-FFF2-40B4-BE49-F238E27FC236}">
                <a16:creationId xmlns:a16="http://schemas.microsoft.com/office/drawing/2014/main" id="{AB9CE044-4370-5847-B30E-149B15F14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FA0D51-13AB-064C-A9FD-4E98E51C3D88}"/>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198596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DC43-AAA4-1F40-ADBC-EB3F35A7AC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E78AF36-EF2D-1443-9E8E-755CBA658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82586EF-470D-2743-A801-2228F200B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C55663-F3BE-C04F-B6A2-44DC59CA5B6E}"/>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6" name="Footer Placeholder 5">
            <a:extLst>
              <a:ext uri="{FF2B5EF4-FFF2-40B4-BE49-F238E27FC236}">
                <a16:creationId xmlns:a16="http://schemas.microsoft.com/office/drawing/2014/main" id="{BE37189A-4A2E-F745-A9B2-12115597E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A1CD9-2CAA-C142-B681-F6850C8058B9}"/>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292665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F672-7F1D-1248-863C-92557159E4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C71AB2-362A-3947-A053-EB8596948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3537CF-B7E1-1548-8F0B-B65B3E2E6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05EA2C-9BFB-2543-AAC1-98389F68411A}"/>
              </a:ext>
            </a:extLst>
          </p:cNvPr>
          <p:cNvSpPr>
            <a:spLocks noGrp="1"/>
          </p:cNvSpPr>
          <p:nvPr>
            <p:ph type="dt" sz="half" idx="10"/>
          </p:nvPr>
        </p:nvSpPr>
        <p:spPr/>
        <p:txBody>
          <a:bodyPr/>
          <a:lstStyle/>
          <a:p>
            <a:fld id="{61D17690-DAFA-D145-8A8C-D09537BB5FAB}" type="datetimeFigureOut">
              <a:rPr lang="en-US" smtClean="0"/>
              <a:t>10/22/19</a:t>
            </a:fld>
            <a:endParaRPr lang="en-US"/>
          </a:p>
        </p:txBody>
      </p:sp>
      <p:sp>
        <p:nvSpPr>
          <p:cNvPr id="6" name="Footer Placeholder 5">
            <a:extLst>
              <a:ext uri="{FF2B5EF4-FFF2-40B4-BE49-F238E27FC236}">
                <a16:creationId xmlns:a16="http://schemas.microsoft.com/office/drawing/2014/main" id="{A4AC56B9-E508-2B43-897A-746C4D11B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20311-A567-8D4C-B31F-FA21CB687997}"/>
              </a:ext>
            </a:extLst>
          </p:cNvPr>
          <p:cNvSpPr>
            <a:spLocks noGrp="1"/>
          </p:cNvSpPr>
          <p:nvPr>
            <p:ph type="sldNum" sz="quarter" idx="12"/>
          </p:nvPr>
        </p:nvSpPr>
        <p:spPr/>
        <p:txBody>
          <a:bodyPr/>
          <a:lstStyle/>
          <a:p>
            <a:fld id="{EA67E4BC-00D0-2940-B45B-830836ACA727}" type="slidenum">
              <a:rPr lang="en-US" smtClean="0"/>
              <a:t>‹#›</a:t>
            </a:fld>
            <a:endParaRPr lang="en-US"/>
          </a:p>
        </p:txBody>
      </p:sp>
    </p:spTree>
    <p:extLst>
      <p:ext uri="{BB962C8B-B14F-4D97-AF65-F5344CB8AC3E}">
        <p14:creationId xmlns:p14="http://schemas.microsoft.com/office/powerpoint/2010/main" val="265168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F8184-0F5F-8D41-96EE-E2AA64DD1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D00944-3158-CA4E-AD82-7B21640DB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EE261-57DE-B842-9B61-456F8BD99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17690-DAFA-D145-8A8C-D09537BB5FAB}" type="datetimeFigureOut">
              <a:rPr lang="en-US" smtClean="0"/>
              <a:t>10/22/19</a:t>
            </a:fld>
            <a:endParaRPr lang="en-US"/>
          </a:p>
        </p:txBody>
      </p:sp>
      <p:sp>
        <p:nvSpPr>
          <p:cNvPr id="5" name="Footer Placeholder 4">
            <a:extLst>
              <a:ext uri="{FF2B5EF4-FFF2-40B4-BE49-F238E27FC236}">
                <a16:creationId xmlns:a16="http://schemas.microsoft.com/office/drawing/2014/main" id="{FD5F7626-0FB5-3547-A514-FBF7726B6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2A87C9-C016-C74F-AA76-E5ACB759F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7E4BC-00D0-2940-B45B-830836ACA727}" type="slidenum">
              <a:rPr lang="en-US" smtClean="0"/>
              <a:t>‹#›</a:t>
            </a:fld>
            <a:endParaRPr lang="en-US"/>
          </a:p>
        </p:txBody>
      </p:sp>
    </p:spTree>
    <p:extLst>
      <p:ext uri="{BB962C8B-B14F-4D97-AF65-F5344CB8AC3E}">
        <p14:creationId xmlns:p14="http://schemas.microsoft.com/office/powerpoint/2010/main" val="3184534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3079-1649-D04A-B0A5-7C2A7FEA98E9}"/>
              </a:ext>
            </a:extLst>
          </p:cNvPr>
          <p:cNvSpPr>
            <a:spLocks noGrp="1"/>
          </p:cNvSpPr>
          <p:nvPr>
            <p:ph type="ctrTitle"/>
          </p:nvPr>
        </p:nvSpPr>
        <p:spPr>
          <a:xfrm>
            <a:off x="3906980" y="1468582"/>
            <a:ext cx="7439893" cy="5389417"/>
          </a:xfrm>
        </p:spPr>
        <p:txBody>
          <a:bodyPr>
            <a:noAutofit/>
          </a:bodyPr>
          <a:lstStyle/>
          <a:p>
            <a:pPr lvl="0" algn="l"/>
            <a:br>
              <a:rPr lang="en-GB" sz="2800" dirty="0"/>
            </a:br>
            <a:r>
              <a:rPr lang="en-GB" sz="2200" dirty="0"/>
              <a:t>Should we focus on seeking new audiences or should we engage more deeply with the existing ones? </a:t>
            </a:r>
            <a:br>
              <a:rPr lang="en-GB" sz="2200" dirty="0"/>
            </a:br>
            <a:br>
              <a:rPr lang="en-GB" sz="2200" dirty="0"/>
            </a:br>
            <a:r>
              <a:rPr lang="en-GB" sz="2200" dirty="0"/>
              <a:t>Are we there to mirror or create the audience? </a:t>
            </a:r>
            <a:br>
              <a:rPr lang="en-GB" sz="2200" dirty="0"/>
            </a:br>
            <a:br>
              <a:rPr lang="en-GB" sz="2200" dirty="0"/>
            </a:br>
            <a:r>
              <a:rPr lang="en-GB" sz="2200" dirty="0"/>
              <a:t>Can we talk about who is in the room and not only about who is not? </a:t>
            </a:r>
            <a:br>
              <a:rPr lang="en-GB" sz="2200" dirty="0"/>
            </a:br>
            <a:br>
              <a:rPr lang="en-GB" sz="2200" dirty="0"/>
            </a:br>
            <a:r>
              <a:rPr lang="en-GB" sz="2200" dirty="0"/>
              <a:t>Whom do we want to reach and why do we address audience to start with? </a:t>
            </a:r>
            <a:br>
              <a:rPr lang="en-GB" sz="2200" dirty="0"/>
            </a:br>
            <a:br>
              <a:rPr lang="en-GB" sz="2200" dirty="0"/>
            </a:br>
            <a:r>
              <a:rPr lang="en-GB" sz="2200" dirty="0"/>
              <a:t>Are we aware of what motivates our work with the audiences?</a:t>
            </a:r>
            <a:br>
              <a:rPr lang="en-GB" sz="2200" dirty="0"/>
            </a:br>
            <a:r>
              <a:rPr lang="en-GB" sz="2200" dirty="0"/>
              <a:t> </a:t>
            </a:r>
            <a:br>
              <a:rPr lang="en-GB" sz="2200" dirty="0"/>
            </a:br>
            <a:r>
              <a:rPr lang="en-GB" sz="2200" dirty="0"/>
              <a:t>Are we transparent about our relations with them? </a:t>
            </a:r>
            <a:br>
              <a:rPr lang="en-GB" sz="2200" dirty="0"/>
            </a:br>
            <a:br>
              <a:rPr lang="en-GB" sz="2200" dirty="0"/>
            </a:br>
            <a:r>
              <a:rPr lang="en-GB" sz="2200" dirty="0"/>
              <a:t>Do we include the right people in this relation?</a:t>
            </a:r>
            <a:br>
              <a:rPr lang="en-GB" sz="2200" dirty="0"/>
            </a:br>
            <a:endParaRPr lang="en-US" sz="2200" dirty="0"/>
          </a:p>
        </p:txBody>
      </p:sp>
      <p:sp>
        <p:nvSpPr>
          <p:cNvPr id="4" name="TextBox 3">
            <a:extLst>
              <a:ext uri="{FF2B5EF4-FFF2-40B4-BE49-F238E27FC236}">
                <a16:creationId xmlns:a16="http://schemas.microsoft.com/office/drawing/2014/main" id="{66D12557-FE35-B448-BA7E-A0B9CE80238C}"/>
              </a:ext>
            </a:extLst>
          </p:cNvPr>
          <p:cNvSpPr txBox="1"/>
          <p:nvPr/>
        </p:nvSpPr>
        <p:spPr>
          <a:xfrm>
            <a:off x="1039092" y="457200"/>
            <a:ext cx="10196944" cy="769441"/>
          </a:xfrm>
          <a:prstGeom prst="rect">
            <a:avLst/>
          </a:prstGeom>
          <a:noFill/>
        </p:spPr>
        <p:txBody>
          <a:bodyPr wrap="square" rtlCol="0">
            <a:spAutoFit/>
          </a:bodyPr>
          <a:lstStyle/>
          <a:p>
            <a:pPr algn="ctr"/>
            <a:r>
              <a:rPr lang="en-US" sz="4400" dirty="0"/>
              <a:t>WHO’S IN THE ROOM?</a:t>
            </a:r>
          </a:p>
        </p:txBody>
      </p:sp>
      <p:pic>
        <p:nvPicPr>
          <p:cNvPr id="5" name="Picture 4">
            <a:extLst>
              <a:ext uri="{FF2B5EF4-FFF2-40B4-BE49-F238E27FC236}">
                <a16:creationId xmlns:a16="http://schemas.microsoft.com/office/drawing/2014/main" id="{592A9517-9CFA-DC4D-997C-8B6307E66EDC}"/>
              </a:ext>
            </a:extLst>
          </p:cNvPr>
          <p:cNvPicPr>
            <a:picLocks noChangeAspect="1"/>
          </p:cNvPicPr>
          <p:nvPr/>
        </p:nvPicPr>
        <p:blipFill>
          <a:blip r:embed="rId2"/>
          <a:stretch>
            <a:fillRect/>
          </a:stretch>
        </p:blipFill>
        <p:spPr>
          <a:xfrm>
            <a:off x="692728" y="1988640"/>
            <a:ext cx="2921000" cy="2472523"/>
          </a:xfrm>
          <a:prstGeom prst="rect">
            <a:avLst/>
          </a:prstGeom>
        </p:spPr>
      </p:pic>
      <p:sp>
        <p:nvSpPr>
          <p:cNvPr id="6" name="TextBox 5">
            <a:extLst>
              <a:ext uri="{FF2B5EF4-FFF2-40B4-BE49-F238E27FC236}">
                <a16:creationId xmlns:a16="http://schemas.microsoft.com/office/drawing/2014/main" id="{77ECAD80-6B2C-3441-BA32-1BB0789E14D4}"/>
              </a:ext>
            </a:extLst>
          </p:cNvPr>
          <p:cNvSpPr txBox="1"/>
          <p:nvPr/>
        </p:nvSpPr>
        <p:spPr>
          <a:xfrm>
            <a:off x="1773381" y="2175164"/>
            <a:ext cx="1052946" cy="1938992"/>
          </a:xfrm>
          <a:prstGeom prst="rect">
            <a:avLst/>
          </a:prstGeom>
          <a:noFill/>
        </p:spPr>
        <p:txBody>
          <a:bodyPr wrap="square" rtlCol="0">
            <a:spAutoFit/>
          </a:bodyPr>
          <a:lstStyle/>
          <a:p>
            <a:r>
              <a:rPr lang="en-US" sz="12000" dirty="0">
                <a:solidFill>
                  <a:srgbClr val="FFFF00"/>
                </a:solidFill>
                <a:latin typeface="Bradley Hand" pitchFamily="2" charset="77"/>
              </a:rPr>
              <a:t>?</a:t>
            </a:r>
          </a:p>
        </p:txBody>
      </p:sp>
    </p:spTree>
    <p:extLst>
      <p:ext uri="{BB962C8B-B14F-4D97-AF65-F5344CB8AC3E}">
        <p14:creationId xmlns:p14="http://schemas.microsoft.com/office/powerpoint/2010/main" val="83856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4000" b="1" dirty="0">
                <a:solidFill>
                  <a:srgbClr val="005493"/>
                </a:solidFill>
              </a:rPr>
              <a:t>The TOGETHER Project – </a:t>
            </a:r>
            <a:r>
              <a:rPr lang="en-US" sz="4000" b="1" dirty="0" err="1">
                <a:solidFill>
                  <a:srgbClr val="005493"/>
                </a:solidFill>
              </a:rPr>
              <a:t>Unimited</a:t>
            </a:r>
            <a:r>
              <a:rPr lang="en-US" sz="4000" b="1" dirty="0">
                <a:solidFill>
                  <a:srgbClr val="005493"/>
                </a:solidFill>
              </a:rPr>
              <a:t> Theatre</a:t>
            </a:r>
          </a:p>
        </p:txBody>
      </p:sp>
      <p:pic>
        <p:nvPicPr>
          <p:cNvPr id="4" name="Picture 3">
            <a:extLst>
              <a:ext uri="{FF2B5EF4-FFF2-40B4-BE49-F238E27FC236}">
                <a16:creationId xmlns:a16="http://schemas.microsoft.com/office/drawing/2014/main" id="{AA4C2CE0-DB75-DA4B-8474-1F2D5C9C77EF}"/>
              </a:ext>
            </a:extLst>
          </p:cNvPr>
          <p:cNvPicPr>
            <a:picLocks noChangeAspect="1"/>
          </p:cNvPicPr>
          <p:nvPr/>
        </p:nvPicPr>
        <p:blipFill>
          <a:blip r:embed="rId2"/>
          <a:stretch>
            <a:fillRect/>
          </a:stretch>
        </p:blipFill>
        <p:spPr>
          <a:xfrm>
            <a:off x="9625163" y="365125"/>
            <a:ext cx="1658188" cy="1658188"/>
          </a:xfrm>
          <a:prstGeom prst="rect">
            <a:avLst/>
          </a:prstGeom>
        </p:spPr>
      </p:pic>
      <p:pic>
        <p:nvPicPr>
          <p:cNvPr id="9" name="Picture 8">
            <a:extLst>
              <a:ext uri="{FF2B5EF4-FFF2-40B4-BE49-F238E27FC236}">
                <a16:creationId xmlns:a16="http://schemas.microsoft.com/office/drawing/2014/main" id="{D4E65228-3B5C-4B4B-A86D-2CF1D4EC9999}"/>
              </a:ext>
            </a:extLst>
          </p:cNvPr>
          <p:cNvPicPr>
            <a:picLocks noChangeAspect="1"/>
          </p:cNvPicPr>
          <p:nvPr/>
        </p:nvPicPr>
        <p:blipFill>
          <a:blip r:embed="rId3"/>
          <a:stretch>
            <a:fillRect/>
          </a:stretch>
        </p:blipFill>
        <p:spPr>
          <a:xfrm>
            <a:off x="6925837" y="2184397"/>
            <a:ext cx="4857845" cy="3235325"/>
          </a:xfrm>
          <a:prstGeom prst="rect">
            <a:avLst/>
          </a:prstGeom>
        </p:spPr>
      </p:pic>
      <p:sp>
        <p:nvSpPr>
          <p:cNvPr id="12" name="Content Placeholder 11">
            <a:extLst>
              <a:ext uri="{FF2B5EF4-FFF2-40B4-BE49-F238E27FC236}">
                <a16:creationId xmlns:a16="http://schemas.microsoft.com/office/drawing/2014/main" id="{54BC710B-B13E-E345-8BF5-EBFE517C9CC1}"/>
              </a:ext>
            </a:extLst>
          </p:cNvPr>
          <p:cNvSpPr>
            <a:spLocks noGrp="1"/>
          </p:cNvSpPr>
          <p:nvPr>
            <p:ph idx="1"/>
          </p:nvPr>
        </p:nvSpPr>
        <p:spPr>
          <a:xfrm>
            <a:off x="560080" y="1904251"/>
            <a:ext cx="5865425" cy="4351338"/>
          </a:xfrm>
        </p:spPr>
        <p:txBody>
          <a:bodyPr>
            <a:normAutofit fontScale="92500" lnSpcReduction="20000"/>
          </a:bodyPr>
          <a:lstStyle/>
          <a:p>
            <a:r>
              <a:rPr lang="en-US" dirty="0"/>
              <a:t>engaging audiences beyond the usual theatre attenders at each venue</a:t>
            </a:r>
          </a:p>
          <a:p>
            <a:r>
              <a:rPr lang="en-US" dirty="0" err="1"/>
              <a:t>organising</a:t>
            </a:r>
            <a:r>
              <a:rPr lang="en-US" dirty="0"/>
              <a:t> engagement activities on the themes of the show, </a:t>
            </a:r>
            <a:r>
              <a:rPr lang="en-US" dirty="0" err="1"/>
              <a:t>eg</a:t>
            </a:r>
            <a:r>
              <a:rPr lang="en-US" dirty="0"/>
              <a:t> ‘Death Cafes’, workshops</a:t>
            </a:r>
          </a:p>
          <a:p>
            <a:r>
              <a:rPr lang="en-US" dirty="0"/>
              <a:t>social interaction with local groups – informal drinks and chats</a:t>
            </a:r>
          </a:p>
          <a:p>
            <a:r>
              <a:rPr lang="en-US" dirty="0"/>
              <a:t>working with a Local Engagement Practitioner at each venue to develop conversations</a:t>
            </a:r>
          </a:p>
          <a:p>
            <a:r>
              <a:rPr lang="en-US" dirty="0"/>
              <a:t>looking at other barriers, </a:t>
            </a:r>
            <a:r>
              <a:rPr lang="en-US" dirty="0" err="1"/>
              <a:t>eg</a:t>
            </a:r>
            <a:r>
              <a:rPr lang="en-US" dirty="0"/>
              <a:t> marketing copy, transport, costs</a:t>
            </a:r>
          </a:p>
        </p:txBody>
      </p:sp>
    </p:spTree>
    <p:extLst>
      <p:ext uri="{BB962C8B-B14F-4D97-AF65-F5344CB8AC3E}">
        <p14:creationId xmlns:p14="http://schemas.microsoft.com/office/powerpoint/2010/main" val="409605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4000" b="1" dirty="0">
                <a:solidFill>
                  <a:srgbClr val="005493"/>
                </a:solidFill>
              </a:rPr>
              <a:t>The TOGETHER Project – </a:t>
            </a:r>
            <a:r>
              <a:rPr lang="en-US" sz="4000" b="1" dirty="0" err="1">
                <a:solidFill>
                  <a:srgbClr val="005493"/>
                </a:solidFill>
              </a:rPr>
              <a:t>Unimited</a:t>
            </a:r>
            <a:r>
              <a:rPr lang="en-US" sz="4000" b="1" dirty="0">
                <a:solidFill>
                  <a:srgbClr val="005493"/>
                </a:solidFill>
              </a:rPr>
              <a:t> Theatre</a:t>
            </a:r>
          </a:p>
        </p:txBody>
      </p:sp>
      <p:pic>
        <p:nvPicPr>
          <p:cNvPr id="4" name="Picture 3">
            <a:extLst>
              <a:ext uri="{FF2B5EF4-FFF2-40B4-BE49-F238E27FC236}">
                <a16:creationId xmlns:a16="http://schemas.microsoft.com/office/drawing/2014/main" id="{AA4C2CE0-DB75-DA4B-8474-1F2D5C9C77EF}"/>
              </a:ext>
            </a:extLst>
          </p:cNvPr>
          <p:cNvPicPr>
            <a:picLocks noChangeAspect="1"/>
          </p:cNvPicPr>
          <p:nvPr/>
        </p:nvPicPr>
        <p:blipFill>
          <a:blip r:embed="rId2"/>
          <a:stretch>
            <a:fillRect/>
          </a:stretch>
        </p:blipFill>
        <p:spPr>
          <a:xfrm>
            <a:off x="9625163" y="365125"/>
            <a:ext cx="1658188" cy="1658188"/>
          </a:xfrm>
          <a:prstGeom prst="rect">
            <a:avLst/>
          </a:prstGeom>
        </p:spPr>
      </p:pic>
      <p:sp>
        <p:nvSpPr>
          <p:cNvPr id="12" name="Content Placeholder 11">
            <a:extLst>
              <a:ext uri="{FF2B5EF4-FFF2-40B4-BE49-F238E27FC236}">
                <a16:creationId xmlns:a16="http://schemas.microsoft.com/office/drawing/2014/main" id="{54BC710B-B13E-E345-8BF5-EBFE517C9CC1}"/>
              </a:ext>
            </a:extLst>
          </p:cNvPr>
          <p:cNvSpPr>
            <a:spLocks noGrp="1"/>
          </p:cNvSpPr>
          <p:nvPr>
            <p:ph idx="1"/>
          </p:nvPr>
        </p:nvSpPr>
        <p:spPr>
          <a:xfrm>
            <a:off x="596301" y="2293937"/>
            <a:ext cx="10687050" cy="4351338"/>
          </a:xfrm>
        </p:spPr>
        <p:txBody>
          <a:bodyPr>
            <a:normAutofit/>
          </a:bodyPr>
          <a:lstStyle/>
          <a:p>
            <a:r>
              <a:rPr lang="en-US" dirty="0"/>
              <a:t>best to tap into pre-existing groups, </a:t>
            </a:r>
            <a:r>
              <a:rPr lang="en-US" dirty="0" err="1"/>
              <a:t>eg</a:t>
            </a:r>
            <a:r>
              <a:rPr lang="en-US" dirty="0"/>
              <a:t> </a:t>
            </a:r>
            <a:r>
              <a:rPr lang="en-US" dirty="0" err="1"/>
              <a:t>womens</a:t>
            </a:r>
            <a:r>
              <a:rPr lang="en-US" dirty="0"/>
              <a:t>’ groups, bereavement support groups</a:t>
            </a:r>
          </a:p>
          <a:p>
            <a:r>
              <a:rPr lang="en-US" dirty="0"/>
              <a:t>be realistic about the first-time audiences you will attract – target groups already engaged in the subject matter</a:t>
            </a:r>
          </a:p>
          <a:p>
            <a:r>
              <a:rPr lang="en-US" dirty="0"/>
              <a:t>collaboration with venue is key -  on all aspects of audience engagement. Venues need to be committed to diversifying audience</a:t>
            </a:r>
          </a:p>
          <a:p>
            <a:r>
              <a:rPr lang="en-US" dirty="0"/>
              <a:t>engagement of LEP’s was also crucial – don’t expect actors to do all the engagement</a:t>
            </a:r>
          </a:p>
          <a:p>
            <a:r>
              <a:rPr lang="en-US" dirty="0"/>
              <a:t>listening to LEP’s – they know the area and the audience</a:t>
            </a:r>
          </a:p>
          <a:p>
            <a:endParaRPr lang="en-US" dirty="0"/>
          </a:p>
        </p:txBody>
      </p:sp>
      <p:sp>
        <p:nvSpPr>
          <p:cNvPr id="3" name="TextBox 2">
            <a:extLst>
              <a:ext uri="{FF2B5EF4-FFF2-40B4-BE49-F238E27FC236}">
                <a16:creationId xmlns:a16="http://schemas.microsoft.com/office/drawing/2014/main" id="{2471EACC-2D19-6544-913D-B774BA80E2A5}"/>
              </a:ext>
            </a:extLst>
          </p:cNvPr>
          <p:cNvSpPr txBox="1"/>
          <p:nvPr/>
        </p:nvSpPr>
        <p:spPr>
          <a:xfrm>
            <a:off x="596301" y="1438538"/>
            <a:ext cx="4013799" cy="584775"/>
          </a:xfrm>
          <a:prstGeom prst="rect">
            <a:avLst/>
          </a:prstGeom>
          <a:noFill/>
        </p:spPr>
        <p:txBody>
          <a:bodyPr wrap="square" rtlCol="0">
            <a:spAutoFit/>
          </a:bodyPr>
          <a:lstStyle/>
          <a:p>
            <a:r>
              <a:rPr lang="en-US" sz="3200" b="1" dirty="0"/>
              <a:t>WHAT WAS LEARNED</a:t>
            </a:r>
          </a:p>
        </p:txBody>
      </p:sp>
    </p:spTree>
    <p:extLst>
      <p:ext uri="{BB962C8B-B14F-4D97-AF65-F5344CB8AC3E}">
        <p14:creationId xmlns:p14="http://schemas.microsoft.com/office/powerpoint/2010/main" val="2684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3079-1649-D04A-B0A5-7C2A7FEA98E9}"/>
              </a:ext>
            </a:extLst>
          </p:cNvPr>
          <p:cNvSpPr>
            <a:spLocks noGrp="1"/>
          </p:cNvSpPr>
          <p:nvPr>
            <p:ph type="ctrTitle"/>
          </p:nvPr>
        </p:nvSpPr>
        <p:spPr>
          <a:xfrm>
            <a:off x="928255" y="1330037"/>
            <a:ext cx="10307781" cy="4959927"/>
          </a:xfrm>
        </p:spPr>
        <p:txBody>
          <a:bodyPr>
            <a:noAutofit/>
          </a:bodyPr>
          <a:lstStyle/>
          <a:p>
            <a:pPr algn="l"/>
            <a:br>
              <a:rPr lang="en-GB" sz="2800" dirty="0"/>
            </a:br>
            <a:r>
              <a:rPr lang="en-GB" sz="2400" b="1" dirty="0"/>
              <a:t>Objective of Session:  </a:t>
            </a:r>
            <a:br>
              <a:rPr lang="en-GB" sz="2400" dirty="0"/>
            </a:br>
            <a:r>
              <a:rPr lang="en-GB" sz="2400" dirty="0"/>
              <a:t>to create a space and process through which the people in </a:t>
            </a:r>
            <a:r>
              <a:rPr lang="en-GB" sz="2400" b="1" dirty="0"/>
              <a:t>THIS</a:t>
            </a:r>
            <a:r>
              <a:rPr lang="en-GB" sz="2400" dirty="0"/>
              <a:t> room can bring their individual knowledge, practice, research and views to a conversation which seeks to answer the questions above, and in particular:</a:t>
            </a:r>
            <a:br>
              <a:rPr lang="en-GB" sz="2400" dirty="0"/>
            </a:br>
            <a:r>
              <a:rPr lang="en-GB" sz="2400" dirty="0"/>
              <a:t> </a:t>
            </a:r>
            <a:br>
              <a:rPr lang="en-GB" sz="2400" dirty="0"/>
            </a:br>
            <a:r>
              <a:rPr lang="en-GB" sz="2400" b="1" dirty="0"/>
              <a:t>How do we know who is in the room – who our audiences are? </a:t>
            </a:r>
            <a:br>
              <a:rPr lang="en-GB" sz="2400" b="1" dirty="0"/>
            </a:br>
            <a:br>
              <a:rPr lang="en-GB" sz="2400" dirty="0"/>
            </a:br>
            <a:r>
              <a:rPr lang="en-GB" sz="2400" b="1" dirty="0"/>
              <a:t>Do we need to know why they’re there? – and Why they’re not?</a:t>
            </a:r>
            <a:br>
              <a:rPr lang="en-GB" sz="2400" b="1" dirty="0"/>
            </a:br>
            <a:br>
              <a:rPr lang="en-GB" sz="2400" dirty="0"/>
            </a:br>
            <a:r>
              <a:rPr lang="en-GB" sz="2400" b="1" dirty="0"/>
              <a:t>If so, how do we find that out?</a:t>
            </a:r>
            <a:br>
              <a:rPr lang="en-GB" sz="2400" b="1" dirty="0"/>
            </a:br>
            <a:br>
              <a:rPr lang="en-GB" sz="2400" dirty="0"/>
            </a:br>
            <a:r>
              <a:rPr lang="en-GB" sz="2400" b="1" dirty="0"/>
              <a:t>Who do we want to bring to the room who’s not currently there and how might we do that?</a:t>
            </a:r>
            <a:br>
              <a:rPr lang="en-GB" sz="2400" dirty="0"/>
            </a:br>
            <a:endParaRPr lang="en-US" sz="2400" dirty="0"/>
          </a:p>
        </p:txBody>
      </p:sp>
      <p:sp>
        <p:nvSpPr>
          <p:cNvPr id="4" name="TextBox 3">
            <a:extLst>
              <a:ext uri="{FF2B5EF4-FFF2-40B4-BE49-F238E27FC236}">
                <a16:creationId xmlns:a16="http://schemas.microsoft.com/office/drawing/2014/main" id="{66D12557-FE35-B448-BA7E-A0B9CE80238C}"/>
              </a:ext>
            </a:extLst>
          </p:cNvPr>
          <p:cNvSpPr txBox="1"/>
          <p:nvPr/>
        </p:nvSpPr>
        <p:spPr>
          <a:xfrm>
            <a:off x="1039092" y="457200"/>
            <a:ext cx="10196944" cy="769441"/>
          </a:xfrm>
          <a:prstGeom prst="rect">
            <a:avLst/>
          </a:prstGeom>
          <a:noFill/>
        </p:spPr>
        <p:txBody>
          <a:bodyPr wrap="square" rtlCol="0">
            <a:spAutoFit/>
          </a:bodyPr>
          <a:lstStyle/>
          <a:p>
            <a:pPr algn="ctr"/>
            <a:r>
              <a:rPr lang="en-US" sz="4400" dirty="0"/>
              <a:t>WHO’S IN THE ROOM?</a:t>
            </a:r>
          </a:p>
        </p:txBody>
      </p:sp>
    </p:spTree>
    <p:extLst>
      <p:ext uri="{BB962C8B-B14F-4D97-AF65-F5344CB8AC3E}">
        <p14:creationId xmlns:p14="http://schemas.microsoft.com/office/powerpoint/2010/main" val="354450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6284-6335-5746-B28D-7647BEF2ECA0}"/>
              </a:ext>
            </a:extLst>
          </p:cNvPr>
          <p:cNvSpPr>
            <a:spLocks noGrp="1"/>
          </p:cNvSpPr>
          <p:nvPr>
            <p:ph type="title"/>
          </p:nvPr>
        </p:nvSpPr>
        <p:spPr>
          <a:xfrm>
            <a:off x="838200" y="365125"/>
            <a:ext cx="10515600" cy="1325563"/>
          </a:xfrm>
        </p:spPr>
        <p:txBody>
          <a:bodyPr>
            <a:normAutofit/>
          </a:bodyPr>
          <a:lstStyle/>
          <a:p>
            <a:r>
              <a:rPr lang="en-US" sz="4000" b="1" dirty="0">
                <a:solidFill>
                  <a:srgbClr val="C00000"/>
                </a:solidFill>
              </a:rPr>
              <a:t>The Northern Social Circuit – Red Ladder Theatre</a:t>
            </a:r>
          </a:p>
        </p:txBody>
      </p:sp>
      <p:sp>
        <p:nvSpPr>
          <p:cNvPr id="3" name="Content Placeholder 2">
            <a:extLst>
              <a:ext uri="{FF2B5EF4-FFF2-40B4-BE49-F238E27FC236}">
                <a16:creationId xmlns:a16="http://schemas.microsoft.com/office/drawing/2014/main" id="{D76F355F-8A8E-DC46-B4A1-B92996C26202}"/>
              </a:ext>
            </a:extLst>
          </p:cNvPr>
          <p:cNvSpPr>
            <a:spLocks noGrp="1"/>
          </p:cNvSpPr>
          <p:nvPr>
            <p:ph idx="1"/>
          </p:nvPr>
        </p:nvSpPr>
        <p:spPr>
          <a:xfrm>
            <a:off x="967942" y="1690688"/>
            <a:ext cx="5795873" cy="4802187"/>
          </a:xfrm>
        </p:spPr>
        <p:txBody>
          <a:bodyPr>
            <a:normAutofit lnSpcReduction="10000"/>
          </a:bodyPr>
          <a:lstStyle/>
          <a:p>
            <a:r>
              <a:rPr lang="en-GB" dirty="0"/>
              <a:t>radical theatre company with 50 years of history</a:t>
            </a:r>
          </a:p>
          <a:p>
            <a:r>
              <a:rPr lang="en-GB" dirty="0"/>
              <a:t>one of Britain’s leading small/medium scale national touring companies </a:t>
            </a:r>
          </a:p>
          <a:p>
            <a:r>
              <a:rPr lang="en-GB" dirty="0"/>
              <a:t>producing new theatre, contributing to social change and global justice</a:t>
            </a:r>
          </a:p>
          <a:p>
            <a:r>
              <a:rPr lang="en-GB" dirty="0"/>
              <a:t>theatre about and around human struggle</a:t>
            </a:r>
          </a:p>
          <a:p>
            <a:r>
              <a:rPr lang="en-GB" dirty="0"/>
              <a:t>seeks to redefine and reclaim notions of popular, political and radical in a theatre context</a:t>
            </a:r>
          </a:p>
          <a:p>
            <a:endParaRPr lang="en-US" dirty="0"/>
          </a:p>
        </p:txBody>
      </p:sp>
      <p:pic>
        <p:nvPicPr>
          <p:cNvPr id="4" name="Picture 3">
            <a:extLst>
              <a:ext uri="{FF2B5EF4-FFF2-40B4-BE49-F238E27FC236}">
                <a16:creationId xmlns:a16="http://schemas.microsoft.com/office/drawing/2014/main" id="{50C0DB7C-AD12-B54D-84CA-2A7FC1228CB0}"/>
              </a:ext>
            </a:extLst>
          </p:cNvPr>
          <p:cNvPicPr>
            <a:picLocks noChangeAspect="1"/>
          </p:cNvPicPr>
          <p:nvPr/>
        </p:nvPicPr>
        <p:blipFill>
          <a:blip r:embed="rId2"/>
          <a:stretch>
            <a:fillRect/>
          </a:stretch>
        </p:blipFill>
        <p:spPr>
          <a:xfrm>
            <a:off x="9367927" y="1316038"/>
            <a:ext cx="2324100" cy="749300"/>
          </a:xfrm>
          <a:prstGeom prst="rect">
            <a:avLst/>
          </a:prstGeom>
        </p:spPr>
      </p:pic>
      <p:pic>
        <p:nvPicPr>
          <p:cNvPr id="5" name="Picture 4">
            <a:extLst>
              <a:ext uri="{FF2B5EF4-FFF2-40B4-BE49-F238E27FC236}">
                <a16:creationId xmlns:a16="http://schemas.microsoft.com/office/drawing/2014/main" id="{E1F51435-E83F-6B4C-B642-E3B3C8A5E6A6}"/>
              </a:ext>
            </a:extLst>
          </p:cNvPr>
          <p:cNvPicPr>
            <a:picLocks noChangeAspect="1"/>
          </p:cNvPicPr>
          <p:nvPr/>
        </p:nvPicPr>
        <p:blipFill>
          <a:blip r:embed="rId3"/>
          <a:stretch>
            <a:fillRect/>
          </a:stretch>
        </p:blipFill>
        <p:spPr>
          <a:xfrm>
            <a:off x="7033030" y="2596131"/>
            <a:ext cx="4964559" cy="2945831"/>
          </a:xfrm>
          <a:prstGeom prst="rect">
            <a:avLst/>
          </a:prstGeom>
        </p:spPr>
      </p:pic>
    </p:spTree>
    <p:extLst>
      <p:ext uri="{BB962C8B-B14F-4D97-AF65-F5344CB8AC3E}">
        <p14:creationId xmlns:p14="http://schemas.microsoft.com/office/powerpoint/2010/main" val="168513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6284-6335-5746-B28D-7647BEF2ECA0}"/>
              </a:ext>
            </a:extLst>
          </p:cNvPr>
          <p:cNvSpPr>
            <a:spLocks noGrp="1"/>
          </p:cNvSpPr>
          <p:nvPr>
            <p:ph type="title"/>
          </p:nvPr>
        </p:nvSpPr>
        <p:spPr>
          <a:xfrm>
            <a:off x="838200" y="365125"/>
            <a:ext cx="10515600" cy="1325563"/>
          </a:xfrm>
        </p:spPr>
        <p:txBody>
          <a:bodyPr>
            <a:normAutofit/>
          </a:bodyPr>
          <a:lstStyle/>
          <a:p>
            <a:r>
              <a:rPr lang="en-US" sz="4000" b="1" dirty="0">
                <a:solidFill>
                  <a:srgbClr val="C00000"/>
                </a:solidFill>
              </a:rPr>
              <a:t>The Northern Social Circuit – Red Ladder Theatre</a:t>
            </a:r>
          </a:p>
        </p:txBody>
      </p:sp>
      <p:sp>
        <p:nvSpPr>
          <p:cNvPr id="3" name="Content Placeholder 2">
            <a:extLst>
              <a:ext uri="{FF2B5EF4-FFF2-40B4-BE49-F238E27FC236}">
                <a16:creationId xmlns:a16="http://schemas.microsoft.com/office/drawing/2014/main" id="{D76F355F-8A8E-DC46-B4A1-B92996C26202}"/>
              </a:ext>
            </a:extLst>
          </p:cNvPr>
          <p:cNvSpPr>
            <a:spLocks noGrp="1"/>
          </p:cNvSpPr>
          <p:nvPr>
            <p:ph idx="1"/>
          </p:nvPr>
        </p:nvSpPr>
        <p:spPr>
          <a:xfrm>
            <a:off x="838200" y="2055813"/>
            <a:ext cx="11014493" cy="5348467"/>
          </a:xfrm>
        </p:spPr>
        <p:txBody>
          <a:bodyPr>
            <a:normAutofit/>
          </a:bodyPr>
          <a:lstStyle/>
          <a:p>
            <a:pPr marL="0" indent="0">
              <a:buNone/>
            </a:pPr>
            <a:r>
              <a:rPr lang="en-GB" b="1" dirty="0"/>
              <a:t>Overall aims of the project </a:t>
            </a:r>
            <a:endParaRPr lang="en-GB" dirty="0"/>
          </a:p>
          <a:p>
            <a:pPr lvl="0"/>
            <a:r>
              <a:rPr lang="en-GB" dirty="0"/>
              <a:t>Provide high quality theatre in areas of low engagement </a:t>
            </a:r>
          </a:p>
          <a:p>
            <a:pPr lvl="0"/>
            <a:r>
              <a:rPr lang="en-GB" dirty="0"/>
              <a:t>Connect non-attenders with theatre </a:t>
            </a:r>
          </a:p>
          <a:p>
            <a:pPr lvl="0"/>
            <a:r>
              <a:rPr lang="en-GB" dirty="0"/>
              <a:t>Breathe new life into the social spaces in their communities </a:t>
            </a:r>
          </a:p>
          <a:p>
            <a:pPr lvl="0"/>
            <a:r>
              <a:rPr lang="en-GB" dirty="0"/>
              <a:t>Up-skill and enthuse Community Programmers to select theatre to present in their clubs </a:t>
            </a:r>
          </a:p>
          <a:p>
            <a:pPr lvl="0"/>
            <a:r>
              <a:rPr lang="en-GB" dirty="0"/>
              <a:t>Create a new circuit of non-theatre spaces which are confident to book and sell small-scale touring theatre in their venue.  </a:t>
            </a:r>
          </a:p>
          <a:p>
            <a:pPr marL="0" indent="0">
              <a:buNone/>
            </a:pPr>
            <a:endParaRPr lang="en-US" dirty="0"/>
          </a:p>
        </p:txBody>
      </p:sp>
      <p:pic>
        <p:nvPicPr>
          <p:cNvPr id="4" name="Picture 3">
            <a:extLst>
              <a:ext uri="{FF2B5EF4-FFF2-40B4-BE49-F238E27FC236}">
                <a16:creationId xmlns:a16="http://schemas.microsoft.com/office/drawing/2014/main" id="{50C0DB7C-AD12-B54D-84CA-2A7FC1228CB0}"/>
              </a:ext>
            </a:extLst>
          </p:cNvPr>
          <p:cNvPicPr>
            <a:picLocks noChangeAspect="1"/>
          </p:cNvPicPr>
          <p:nvPr/>
        </p:nvPicPr>
        <p:blipFill>
          <a:blip r:embed="rId2"/>
          <a:stretch>
            <a:fillRect/>
          </a:stretch>
        </p:blipFill>
        <p:spPr>
          <a:xfrm>
            <a:off x="9367927" y="1316038"/>
            <a:ext cx="2324100" cy="749300"/>
          </a:xfrm>
          <a:prstGeom prst="rect">
            <a:avLst/>
          </a:prstGeom>
        </p:spPr>
      </p:pic>
    </p:spTree>
    <p:extLst>
      <p:ext uri="{BB962C8B-B14F-4D97-AF65-F5344CB8AC3E}">
        <p14:creationId xmlns:p14="http://schemas.microsoft.com/office/powerpoint/2010/main" val="374922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6284-6335-5746-B28D-7647BEF2ECA0}"/>
              </a:ext>
            </a:extLst>
          </p:cNvPr>
          <p:cNvSpPr>
            <a:spLocks noGrp="1"/>
          </p:cNvSpPr>
          <p:nvPr>
            <p:ph type="title"/>
          </p:nvPr>
        </p:nvSpPr>
        <p:spPr>
          <a:xfrm>
            <a:off x="838200" y="365125"/>
            <a:ext cx="10515600" cy="1325563"/>
          </a:xfrm>
        </p:spPr>
        <p:txBody>
          <a:bodyPr>
            <a:normAutofit/>
          </a:bodyPr>
          <a:lstStyle/>
          <a:p>
            <a:r>
              <a:rPr lang="en-US" sz="4000" b="1" dirty="0">
                <a:solidFill>
                  <a:srgbClr val="C00000"/>
                </a:solidFill>
              </a:rPr>
              <a:t>The Northern Social Circuit – Red Ladder Theatre</a:t>
            </a:r>
          </a:p>
        </p:txBody>
      </p:sp>
      <p:sp>
        <p:nvSpPr>
          <p:cNvPr id="3" name="Content Placeholder 2">
            <a:extLst>
              <a:ext uri="{FF2B5EF4-FFF2-40B4-BE49-F238E27FC236}">
                <a16:creationId xmlns:a16="http://schemas.microsoft.com/office/drawing/2014/main" id="{D76F355F-8A8E-DC46-B4A1-B92996C26202}"/>
              </a:ext>
            </a:extLst>
          </p:cNvPr>
          <p:cNvSpPr>
            <a:spLocks noGrp="1"/>
          </p:cNvSpPr>
          <p:nvPr>
            <p:ph idx="1"/>
          </p:nvPr>
        </p:nvSpPr>
        <p:spPr>
          <a:xfrm>
            <a:off x="838200" y="3275013"/>
            <a:ext cx="10884751" cy="3711388"/>
          </a:xfrm>
        </p:spPr>
        <p:txBody>
          <a:bodyPr>
            <a:normAutofit fontScale="55000" lnSpcReduction="20000"/>
          </a:bodyPr>
          <a:lstStyle/>
          <a:p>
            <a:r>
              <a:rPr lang="en-GB" sz="3600" dirty="0"/>
              <a:t>Arts Council-England funded – 3 year ‘Strategic Touring’ project</a:t>
            </a:r>
          </a:p>
          <a:p>
            <a:r>
              <a:rPr lang="en-GB" sz="3600" dirty="0"/>
              <a:t>working with ‘Hub’ venues – local theatres in major towns wanting to attract wider audiences</a:t>
            </a:r>
          </a:p>
          <a:p>
            <a:r>
              <a:rPr lang="en-GB" sz="3600" dirty="0"/>
              <a:t>create a Yorkshire network of small, non-traditional venues to host small-scale touring theatre </a:t>
            </a:r>
          </a:p>
          <a:p>
            <a:r>
              <a:rPr lang="en-GB" sz="3600" dirty="0"/>
              <a:t>social clubs, community centres, sports clubs and pubs in areas of low income and high deprivation - at the heart of their community’s social life.</a:t>
            </a:r>
          </a:p>
          <a:p>
            <a:r>
              <a:rPr lang="en-GB" sz="3600" dirty="0"/>
              <a:t>social spaces typically frequented by people who have low engagement in the arts, but attend their clubs with regularity</a:t>
            </a:r>
          </a:p>
          <a:p>
            <a:r>
              <a:rPr lang="en-GB" sz="3600" dirty="0"/>
              <a:t>high quality and issue-based, connecting with people by reflecting working class lives</a:t>
            </a:r>
          </a:p>
          <a:p>
            <a:r>
              <a:rPr lang="en-GB" sz="3600" dirty="0"/>
              <a:t>tapping into their passions (</a:t>
            </a:r>
            <a:r>
              <a:rPr lang="en-GB" sz="3600" dirty="0" err="1"/>
              <a:t>eg</a:t>
            </a:r>
            <a:r>
              <a:rPr lang="en-GB" sz="3600" dirty="0"/>
              <a:t> sport) and raising topics with broad human interest (</a:t>
            </a:r>
            <a:r>
              <a:rPr lang="en-GB" sz="3600" dirty="0" err="1"/>
              <a:t>eg</a:t>
            </a:r>
            <a:r>
              <a:rPr lang="en-GB" sz="3600" dirty="0"/>
              <a:t> mental illness). </a:t>
            </a:r>
          </a:p>
          <a:p>
            <a:r>
              <a:rPr lang="en-GB" sz="3600" dirty="0"/>
              <a:t>Red Ladder identifies and works with a lead member of staff for the community who acts as a Community Programmer to book the entertainment for their venue. </a:t>
            </a:r>
          </a:p>
          <a:p>
            <a:endParaRPr lang="en-US" dirty="0"/>
          </a:p>
        </p:txBody>
      </p:sp>
      <p:pic>
        <p:nvPicPr>
          <p:cNvPr id="4" name="Picture 3">
            <a:extLst>
              <a:ext uri="{FF2B5EF4-FFF2-40B4-BE49-F238E27FC236}">
                <a16:creationId xmlns:a16="http://schemas.microsoft.com/office/drawing/2014/main" id="{50C0DB7C-AD12-B54D-84CA-2A7FC1228CB0}"/>
              </a:ext>
            </a:extLst>
          </p:cNvPr>
          <p:cNvPicPr>
            <a:picLocks noChangeAspect="1"/>
          </p:cNvPicPr>
          <p:nvPr/>
        </p:nvPicPr>
        <p:blipFill>
          <a:blip r:embed="rId2"/>
          <a:stretch>
            <a:fillRect/>
          </a:stretch>
        </p:blipFill>
        <p:spPr>
          <a:xfrm>
            <a:off x="9367927" y="1316038"/>
            <a:ext cx="2324100" cy="749300"/>
          </a:xfrm>
          <a:prstGeom prst="rect">
            <a:avLst/>
          </a:prstGeom>
        </p:spPr>
      </p:pic>
      <p:pic>
        <p:nvPicPr>
          <p:cNvPr id="1026" name="Picture 2" descr="page24image1807200">
            <a:extLst>
              <a:ext uri="{FF2B5EF4-FFF2-40B4-BE49-F238E27FC236}">
                <a16:creationId xmlns:a16="http://schemas.microsoft.com/office/drawing/2014/main" id="{BA6188F5-9AAB-5B4B-BC0A-12CD6AF4D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867" y="1316038"/>
            <a:ext cx="4518458" cy="17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4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3600" b="1" dirty="0">
                <a:solidFill>
                  <a:srgbClr val="C00000"/>
                </a:solidFill>
              </a:rPr>
              <a:t>The Northern Social Circuit – Red Ladder Theatre</a:t>
            </a:r>
          </a:p>
        </p:txBody>
      </p:sp>
      <p:sp>
        <p:nvSpPr>
          <p:cNvPr id="3" name="Content Placeholder 2">
            <a:extLst>
              <a:ext uri="{FF2B5EF4-FFF2-40B4-BE49-F238E27FC236}">
                <a16:creationId xmlns:a16="http://schemas.microsoft.com/office/drawing/2014/main" id="{5B717DD2-14E2-7945-B455-F219E033C074}"/>
              </a:ext>
            </a:extLst>
          </p:cNvPr>
          <p:cNvSpPr>
            <a:spLocks noGrp="1"/>
          </p:cNvSpPr>
          <p:nvPr>
            <p:ph idx="1"/>
          </p:nvPr>
        </p:nvSpPr>
        <p:spPr>
          <a:xfrm>
            <a:off x="685799" y="1477401"/>
            <a:ext cx="6560389" cy="5256280"/>
          </a:xfrm>
        </p:spPr>
        <p:txBody>
          <a:bodyPr>
            <a:normAutofit fontScale="77500" lnSpcReduction="20000"/>
          </a:bodyPr>
          <a:lstStyle/>
          <a:p>
            <a:r>
              <a:rPr lang="en-US" dirty="0"/>
              <a:t>Typical northern working class communities and venues</a:t>
            </a:r>
          </a:p>
          <a:p>
            <a:r>
              <a:rPr lang="en-GB" dirty="0"/>
              <a:t>Most were either first-time theatre attenders or attended ‘rarely’ </a:t>
            </a:r>
          </a:p>
          <a:p>
            <a:r>
              <a:rPr lang="en-GB" dirty="0"/>
              <a:t>a different audience profile for Northern Social Circuit than the audience profile of the ‘Hub’ venues </a:t>
            </a:r>
          </a:p>
          <a:p>
            <a:r>
              <a:rPr lang="en-GB" dirty="0"/>
              <a:t>42% of audiences are from low engaged audience spectrum audiences</a:t>
            </a:r>
          </a:p>
          <a:p>
            <a:r>
              <a:rPr lang="en-GB" dirty="0"/>
              <a:t>The vast majority of audiences are located within the immediate vicinity of the host venues </a:t>
            </a:r>
            <a:endParaRPr lang="en-US" dirty="0"/>
          </a:p>
          <a:p>
            <a:r>
              <a:rPr lang="en-GB" dirty="0"/>
              <a:t>programming represents risk for programmers – something different in the club</a:t>
            </a:r>
          </a:p>
          <a:p>
            <a:r>
              <a:rPr lang="en-GB" dirty="0"/>
              <a:t>96% gave the show they saw a 4 or 5 star rating</a:t>
            </a:r>
          </a:p>
          <a:p>
            <a:r>
              <a:rPr lang="en-GB" dirty="0"/>
              <a:t>as a result of seeing a Northern Social Circuit show, 86% of respondents said they were ‘more likely’ or ‘much more likely’ to see another show </a:t>
            </a:r>
          </a:p>
        </p:txBody>
      </p:sp>
      <p:pic>
        <p:nvPicPr>
          <p:cNvPr id="4" name="Picture 3">
            <a:extLst>
              <a:ext uri="{FF2B5EF4-FFF2-40B4-BE49-F238E27FC236}">
                <a16:creationId xmlns:a16="http://schemas.microsoft.com/office/drawing/2014/main" id="{61EACA35-5F4A-1849-8C4F-566270FA0FBA}"/>
              </a:ext>
            </a:extLst>
          </p:cNvPr>
          <p:cNvPicPr>
            <a:picLocks noChangeAspect="1"/>
          </p:cNvPicPr>
          <p:nvPr/>
        </p:nvPicPr>
        <p:blipFill>
          <a:blip r:embed="rId2"/>
          <a:stretch>
            <a:fillRect/>
          </a:stretch>
        </p:blipFill>
        <p:spPr>
          <a:xfrm>
            <a:off x="9367927" y="1316038"/>
            <a:ext cx="2324100" cy="749300"/>
          </a:xfrm>
          <a:prstGeom prst="rect">
            <a:avLst/>
          </a:prstGeom>
        </p:spPr>
      </p:pic>
      <p:pic>
        <p:nvPicPr>
          <p:cNvPr id="3073" name="Picture 1" descr="page19image5010304">
            <a:extLst>
              <a:ext uri="{FF2B5EF4-FFF2-40B4-BE49-F238E27FC236}">
                <a16:creationId xmlns:a16="http://schemas.microsoft.com/office/drawing/2014/main" id="{E5A8AA1C-F429-DD49-AACC-0A9A5B795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546"/>
          <a:stretch/>
        </p:blipFill>
        <p:spPr bwMode="auto">
          <a:xfrm>
            <a:off x="7504980" y="2237930"/>
            <a:ext cx="3095827" cy="19213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9image3827744">
            <a:extLst>
              <a:ext uri="{FF2B5EF4-FFF2-40B4-BE49-F238E27FC236}">
                <a16:creationId xmlns:a16="http://schemas.microsoft.com/office/drawing/2014/main" id="{9DEDC258-C088-7241-8B2A-75EF63735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936" y="3611563"/>
            <a:ext cx="2719264" cy="312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3600" b="1" dirty="0">
                <a:solidFill>
                  <a:srgbClr val="C00000"/>
                </a:solidFill>
              </a:rPr>
              <a:t>The Northern Social Circuit – Red Ladder Theatre</a:t>
            </a:r>
          </a:p>
        </p:txBody>
      </p:sp>
      <p:sp>
        <p:nvSpPr>
          <p:cNvPr id="3" name="Content Placeholder 2">
            <a:extLst>
              <a:ext uri="{FF2B5EF4-FFF2-40B4-BE49-F238E27FC236}">
                <a16:creationId xmlns:a16="http://schemas.microsoft.com/office/drawing/2014/main" id="{5B717DD2-14E2-7945-B455-F219E033C074}"/>
              </a:ext>
            </a:extLst>
          </p:cNvPr>
          <p:cNvSpPr>
            <a:spLocks noGrp="1"/>
          </p:cNvSpPr>
          <p:nvPr>
            <p:ph idx="1"/>
          </p:nvPr>
        </p:nvSpPr>
        <p:spPr>
          <a:xfrm>
            <a:off x="4468482" y="2177785"/>
            <a:ext cx="7523503" cy="4315090"/>
          </a:xfrm>
        </p:spPr>
        <p:txBody>
          <a:bodyPr>
            <a:normAutofit fontScale="92500" lnSpcReduction="10000"/>
          </a:bodyPr>
          <a:lstStyle/>
          <a:p>
            <a:pPr marL="0" lvl="0" indent="0">
              <a:buNone/>
            </a:pPr>
            <a:r>
              <a:rPr lang="en-GB" i="1" dirty="0"/>
              <a:t>“Whoever did the writing, it was unique. I did not know what to expect. You certainly gave some good entertainment &amp; things to think about. Thank you.”</a:t>
            </a:r>
            <a:endParaRPr lang="en-GB" dirty="0"/>
          </a:p>
          <a:p>
            <a:pPr marL="0" lvl="0" indent="0">
              <a:buNone/>
            </a:pPr>
            <a:r>
              <a:rPr lang="en-GB" i="1" dirty="0"/>
              <a:t>“Loved it, great performances, really liked the stage production too, the video etc, cleverly done” </a:t>
            </a:r>
            <a:endParaRPr lang="en-GB" dirty="0"/>
          </a:p>
          <a:p>
            <a:pPr marL="0" lvl="0" indent="0">
              <a:buNone/>
            </a:pPr>
            <a:r>
              <a:rPr lang="en-GB" i="1" dirty="0"/>
              <a:t>“Brilliant content, brilliant performances, powerful and moving, honest” </a:t>
            </a:r>
            <a:endParaRPr lang="en-GB" dirty="0"/>
          </a:p>
          <a:p>
            <a:pPr marL="0" lvl="0" indent="0">
              <a:buNone/>
            </a:pPr>
            <a:r>
              <a:rPr lang="en-GB" i="1" dirty="0"/>
              <a:t>“Great to have affordable theatre which is so good” </a:t>
            </a:r>
            <a:endParaRPr lang="en-GB" dirty="0"/>
          </a:p>
          <a:p>
            <a:pPr marL="0" lvl="0" indent="0">
              <a:buNone/>
            </a:pPr>
            <a:r>
              <a:rPr lang="en-GB" i="1" dirty="0"/>
              <a:t>“Brilliant, never seen anything like this before :)” </a:t>
            </a:r>
            <a:endParaRPr lang="en-GB" dirty="0"/>
          </a:p>
          <a:p>
            <a:pPr marL="0" lvl="0" indent="0">
              <a:buNone/>
            </a:pPr>
            <a:r>
              <a:rPr lang="en-GB" i="1" dirty="0"/>
              <a:t>“Didn't know what to expect. Liked the close proximity  of the actors, felt part of it. Really enjoyed it.” </a:t>
            </a:r>
            <a:endParaRPr lang="en-GB" dirty="0"/>
          </a:p>
          <a:p>
            <a:endParaRPr lang="en-GB" dirty="0"/>
          </a:p>
        </p:txBody>
      </p:sp>
      <p:pic>
        <p:nvPicPr>
          <p:cNvPr id="4" name="Picture 3">
            <a:extLst>
              <a:ext uri="{FF2B5EF4-FFF2-40B4-BE49-F238E27FC236}">
                <a16:creationId xmlns:a16="http://schemas.microsoft.com/office/drawing/2014/main" id="{61EACA35-5F4A-1849-8C4F-566270FA0FBA}"/>
              </a:ext>
            </a:extLst>
          </p:cNvPr>
          <p:cNvPicPr>
            <a:picLocks noChangeAspect="1"/>
          </p:cNvPicPr>
          <p:nvPr/>
        </p:nvPicPr>
        <p:blipFill>
          <a:blip r:embed="rId2"/>
          <a:stretch>
            <a:fillRect/>
          </a:stretch>
        </p:blipFill>
        <p:spPr>
          <a:xfrm>
            <a:off x="9367927" y="1316038"/>
            <a:ext cx="2324100" cy="749300"/>
          </a:xfrm>
          <a:prstGeom prst="rect">
            <a:avLst/>
          </a:prstGeom>
        </p:spPr>
      </p:pic>
      <p:pic>
        <p:nvPicPr>
          <p:cNvPr id="5121" name="Picture 1" descr="page10image1828480">
            <a:extLst>
              <a:ext uri="{FF2B5EF4-FFF2-40B4-BE49-F238E27FC236}">
                <a16:creationId xmlns:a16="http://schemas.microsoft.com/office/drawing/2014/main" id="{2114AB3C-DAA5-8C47-8518-A597B955A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0" y="2177785"/>
            <a:ext cx="3596963" cy="36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6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4000" b="1" dirty="0">
                <a:solidFill>
                  <a:srgbClr val="005493"/>
                </a:solidFill>
              </a:rPr>
              <a:t>The TOGETHER Project – </a:t>
            </a:r>
            <a:r>
              <a:rPr lang="en-US" sz="4000" b="1" dirty="0" err="1">
                <a:solidFill>
                  <a:srgbClr val="005493"/>
                </a:solidFill>
              </a:rPr>
              <a:t>Unimited</a:t>
            </a:r>
            <a:r>
              <a:rPr lang="en-US" sz="4000" b="1" dirty="0">
                <a:solidFill>
                  <a:srgbClr val="005493"/>
                </a:solidFill>
              </a:rPr>
              <a:t> Theatre</a:t>
            </a:r>
          </a:p>
        </p:txBody>
      </p:sp>
      <p:sp>
        <p:nvSpPr>
          <p:cNvPr id="3" name="Content Placeholder 2">
            <a:extLst>
              <a:ext uri="{FF2B5EF4-FFF2-40B4-BE49-F238E27FC236}">
                <a16:creationId xmlns:a16="http://schemas.microsoft.com/office/drawing/2014/main" id="{5B717DD2-14E2-7945-B455-F219E033C074}"/>
              </a:ext>
            </a:extLst>
          </p:cNvPr>
          <p:cNvSpPr>
            <a:spLocks noGrp="1"/>
          </p:cNvSpPr>
          <p:nvPr>
            <p:ph idx="1"/>
          </p:nvPr>
        </p:nvSpPr>
        <p:spPr>
          <a:xfrm>
            <a:off x="4968815" y="1690688"/>
            <a:ext cx="7023170" cy="4802187"/>
          </a:xfrm>
        </p:spPr>
        <p:txBody>
          <a:bodyPr>
            <a:normAutofit fontScale="92500" lnSpcReduction="10000"/>
          </a:bodyPr>
          <a:lstStyle/>
          <a:p>
            <a:r>
              <a:rPr lang="en-GB" dirty="0"/>
              <a:t>company formed 22 years ago</a:t>
            </a:r>
          </a:p>
          <a:p>
            <a:r>
              <a:rPr lang="en-GB" dirty="0"/>
              <a:t>writers, performers, producers making and touring contemporary theatre</a:t>
            </a:r>
          </a:p>
          <a:p>
            <a:r>
              <a:rPr lang="en-GB" dirty="0"/>
              <a:t>touring to theatres, festivals, museums, public spaces</a:t>
            </a:r>
          </a:p>
          <a:p>
            <a:r>
              <a:rPr lang="en-GB" dirty="0"/>
              <a:t>specialise in working with scientists and researchers to make work around leading edge developments in science and technology</a:t>
            </a:r>
          </a:p>
          <a:p>
            <a:r>
              <a:rPr lang="en-GB" dirty="0"/>
              <a:t>long term collaboration with Rash Dash theatre, making political, feminist work</a:t>
            </a:r>
          </a:p>
          <a:p>
            <a:r>
              <a:rPr lang="en-GB" dirty="0"/>
              <a:t>dedicated strand of work for families, children and young people</a:t>
            </a:r>
          </a:p>
          <a:p>
            <a:endParaRPr lang="en-GB" dirty="0"/>
          </a:p>
        </p:txBody>
      </p:sp>
      <p:pic>
        <p:nvPicPr>
          <p:cNvPr id="5" name="Picture 4">
            <a:extLst>
              <a:ext uri="{FF2B5EF4-FFF2-40B4-BE49-F238E27FC236}">
                <a16:creationId xmlns:a16="http://schemas.microsoft.com/office/drawing/2014/main" id="{09D97094-6C4F-0349-B5EA-C92532AB9A78}"/>
              </a:ext>
            </a:extLst>
          </p:cNvPr>
          <p:cNvPicPr>
            <a:picLocks noChangeAspect="1"/>
          </p:cNvPicPr>
          <p:nvPr/>
        </p:nvPicPr>
        <p:blipFill>
          <a:blip r:embed="rId2"/>
          <a:stretch>
            <a:fillRect/>
          </a:stretch>
        </p:blipFill>
        <p:spPr>
          <a:xfrm>
            <a:off x="537881" y="2346385"/>
            <a:ext cx="4021861" cy="2678622"/>
          </a:xfrm>
          <a:prstGeom prst="rect">
            <a:avLst/>
          </a:prstGeom>
        </p:spPr>
      </p:pic>
      <p:pic>
        <p:nvPicPr>
          <p:cNvPr id="8" name="Picture 7">
            <a:extLst>
              <a:ext uri="{FF2B5EF4-FFF2-40B4-BE49-F238E27FC236}">
                <a16:creationId xmlns:a16="http://schemas.microsoft.com/office/drawing/2014/main" id="{E191024E-7D88-694C-901E-16A19B162636}"/>
              </a:ext>
            </a:extLst>
          </p:cNvPr>
          <p:cNvPicPr>
            <a:picLocks noChangeAspect="1"/>
          </p:cNvPicPr>
          <p:nvPr/>
        </p:nvPicPr>
        <p:blipFill>
          <a:blip r:embed="rId3"/>
          <a:stretch>
            <a:fillRect/>
          </a:stretch>
        </p:blipFill>
        <p:spPr>
          <a:xfrm>
            <a:off x="9625163" y="365125"/>
            <a:ext cx="1658188" cy="1658188"/>
          </a:xfrm>
          <a:prstGeom prst="rect">
            <a:avLst/>
          </a:prstGeom>
        </p:spPr>
      </p:pic>
    </p:spTree>
    <p:extLst>
      <p:ext uri="{BB962C8B-B14F-4D97-AF65-F5344CB8AC3E}">
        <p14:creationId xmlns:p14="http://schemas.microsoft.com/office/powerpoint/2010/main" val="196680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30A0-D32E-F74E-A2C6-D45AD7F6C9CC}"/>
              </a:ext>
            </a:extLst>
          </p:cNvPr>
          <p:cNvSpPr>
            <a:spLocks noGrp="1"/>
          </p:cNvSpPr>
          <p:nvPr>
            <p:ph type="title"/>
          </p:nvPr>
        </p:nvSpPr>
        <p:spPr>
          <a:xfrm>
            <a:off x="537881" y="365125"/>
            <a:ext cx="11245801" cy="1325563"/>
          </a:xfrm>
        </p:spPr>
        <p:txBody>
          <a:bodyPr>
            <a:normAutofit/>
          </a:bodyPr>
          <a:lstStyle/>
          <a:p>
            <a:r>
              <a:rPr lang="en-US" sz="4000" b="1" dirty="0">
                <a:solidFill>
                  <a:srgbClr val="005493"/>
                </a:solidFill>
              </a:rPr>
              <a:t>The TOGETHER Project – </a:t>
            </a:r>
            <a:r>
              <a:rPr lang="en-US" sz="4000" b="1" dirty="0" err="1">
                <a:solidFill>
                  <a:srgbClr val="005493"/>
                </a:solidFill>
              </a:rPr>
              <a:t>Unimited</a:t>
            </a:r>
            <a:r>
              <a:rPr lang="en-US" sz="4000" b="1" dirty="0">
                <a:solidFill>
                  <a:srgbClr val="005493"/>
                </a:solidFill>
              </a:rPr>
              <a:t> Theatre</a:t>
            </a:r>
          </a:p>
        </p:txBody>
      </p:sp>
      <p:sp>
        <p:nvSpPr>
          <p:cNvPr id="3" name="Content Placeholder 2">
            <a:extLst>
              <a:ext uri="{FF2B5EF4-FFF2-40B4-BE49-F238E27FC236}">
                <a16:creationId xmlns:a16="http://schemas.microsoft.com/office/drawing/2014/main" id="{5B717DD2-14E2-7945-B455-F219E033C074}"/>
              </a:ext>
            </a:extLst>
          </p:cNvPr>
          <p:cNvSpPr>
            <a:spLocks noGrp="1"/>
          </p:cNvSpPr>
          <p:nvPr>
            <p:ph idx="1"/>
          </p:nvPr>
        </p:nvSpPr>
        <p:spPr>
          <a:xfrm>
            <a:off x="537881" y="2813424"/>
            <a:ext cx="6040223" cy="3874249"/>
          </a:xfrm>
        </p:spPr>
        <p:txBody>
          <a:bodyPr>
            <a:normAutofit fontScale="85000" lnSpcReduction="10000"/>
          </a:bodyPr>
          <a:lstStyle/>
          <a:p>
            <a:pPr marL="0" indent="0">
              <a:buNone/>
            </a:pPr>
            <a:endParaRPr lang="en-GB" b="1" dirty="0"/>
          </a:p>
          <a:p>
            <a:pPr marL="0" indent="0">
              <a:buNone/>
            </a:pPr>
            <a:r>
              <a:rPr lang="en-GB" b="1" i="1" dirty="0"/>
              <a:t>Play Dough </a:t>
            </a:r>
            <a:r>
              <a:rPr lang="en-GB" dirty="0"/>
              <a:t>– a show for children about money and the financial crash (Unlimited Theatre)</a:t>
            </a:r>
          </a:p>
          <a:p>
            <a:pPr marL="0" indent="0">
              <a:buNone/>
            </a:pPr>
            <a:r>
              <a:rPr lang="en-GB" b="1" i="1" dirty="0"/>
              <a:t>Am I Dead Yet? </a:t>
            </a:r>
            <a:r>
              <a:rPr lang="en-GB" dirty="0"/>
              <a:t>– a show for adult audiences about death and dying (Unlimited Theatre)</a:t>
            </a:r>
          </a:p>
          <a:p>
            <a:pPr marL="0" indent="0">
              <a:buNone/>
            </a:pPr>
            <a:r>
              <a:rPr lang="en-GB" b="1" i="1" dirty="0"/>
              <a:t>Two Man Show </a:t>
            </a:r>
            <a:r>
              <a:rPr lang="en-GB" dirty="0"/>
              <a:t>– a show for adult audiences about gender, sex and patriarchy (Rash Dash)</a:t>
            </a:r>
          </a:p>
          <a:p>
            <a:pPr marL="0" indent="0">
              <a:buNone/>
            </a:pPr>
            <a:r>
              <a:rPr lang="en-GB" dirty="0"/>
              <a:t>Each show toured to 5 partner venues in the North of England</a:t>
            </a:r>
          </a:p>
          <a:p>
            <a:pPr marL="0" indent="0">
              <a:buNone/>
            </a:pPr>
            <a:endParaRPr lang="en-GB" b="1" dirty="0"/>
          </a:p>
        </p:txBody>
      </p:sp>
      <p:pic>
        <p:nvPicPr>
          <p:cNvPr id="4" name="Picture 3">
            <a:extLst>
              <a:ext uri="{FF2B5EF4-FFF2-40B4-BE49-F238E27FC236}">
                <a16:creationId xmlns:a16="http://schemas.microsoft.com/office/drawing/2014/main" id="{AA4C2CE0-DB75-DA4B-8474-1F2D5C9C77EF}"/>
              </a:ext>
            </a:extLst>
          </p:cNvPr>
          <p:cNvPicPr>
            <a:picLocks noChangeAspect="1"/>
          </p:cNvPicPr>
          <p:nvPr/>
        </p:nvPicPr>
        <p:blipFill>
          <a:blip r:embed="rId2"/>
          <a:stretch>
            <a:fillRect/>
          </a:stretch>
        </p:blipFill>
        <p:spPr>
          <a:xfrm>
            <a:off x="9625163" y="365125"/>
            <a:ext cx="1658188" cy="1658188"/>
          </a:xfrm>
          <a:prstGeom prst="rect">
            <a:avLst/>
          </a:prstGeom>
        </p:spPr>
      </p:pic>
      <p:pic>
        <p:nvPicPr>
          <p:cNvPr id="6" name="Picture 5">
            <a:extLst>
              <a:ext uri="{FF2B5EF4-FFF2-40B4-BE49-F238E27FC236}">
                <a16:creationId xmlns:a16="http://schemas.microsoft.com/office/drawing/2014/main" id="{50242576-1DF9-3945-A007-B8B142D216F7}"/>
              </a:ext>
            </a:extLst>
          </p:cNvPr>
          <p:cNvPicPr>
            <a:picLocks noChangeAspect="1"/>
          </p:cNvPicPr>
          <p:nvPr/>
        </p:nvPicPr>
        <p:blipFill>
          <a:blip r:embed="rId3"/>
          <a:stretch>
            <a:fillRect/>
          </a:stretch>
        </p:blipFill>
        <p:spPr>
          <a:xfrm>
            <a:off x="7223634" y="3340849"/>
            <a:ext cx="4430485" cy="2819400"/>
          </a:xfrm>
          <a:prstGeom prst="rect">
            <a:avLst/>
          </a:prstGeom>
        </p:spPr>
      </p:pic>
      <p:sp>
        <p:nvSpPr>
          <p:cNvPr id="7" name="TextBox 6">
            <a:extLst>
              <a:ext uri="{FF2B5EF4-FFF2-40B4-BE49-F238E27FC236}">
                <a16:creationId xmlns:a16="http://schemas.microsoft.com/office/drawing/2014/main" id="{C6F3CA38-D720-3B4D-ABCC-FAD059D8788C}"/>
              </a:ext>
            </a:extLst>
          </p:cNvPr>
          <p:cNvSpPr txBox="1"/>
          <p:nvPr/>
        </p:nvSpPr>
        <p:spPr>
          <a:xfrm>
            <a:off x="579522" y="1415399"/>
            <a:ext cx="9087282" cy="1661993"/>
          </a:xfrm>
          <a:prstGeom prst="rect">
            <a:avLst/>
          </a:prstGeom>
          <a:noFill/>
        </p:spPr>
        <p:txBody>
          <a:bodyPr wrap="square" rtlCol="0">
            <a:spAutoFit/>
          </a:bodyPr>
          <a:lstStyle/>
          <a:p>
            <a:r>
              <a:rPr lang="en-GB" sz="2800" b="1" dirty="0"/>
              <a:t>How can touring companies and venues develop more effective practice in their collaborative approaches to audience engagement and development?</a:t>
            </a:r>
          </a:p>
          <a:p>
            <a:endParaRPr lang="en-US" dirty="0"/>
          </a:p>
        </p:txBody>
      </p:sp>
    </p:spTree>
    <p:extLst>
      <p:ext uri="{BB962C8B-B14F-4D97-AF65-F5344CB8AC3E}">
        <p14:creationId xmlns:p14="http://schemas.microsoft.com/office/powerpoint/2010/main" val="3863240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1089</Words>
  <Application>Microsoft Macintosh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Bradley Hand</vt:lpstr>
      <vt:lpstr>Calibri</vt:lpstr>
      <vt:lpstr>Calibri Light</vt:lpstr>
      <vt:lpstr>Office Theme</vt:lpstr>
      <vt:lpstr> Should we focus on seeking new audiences or should we engage more deeply with the existing ones?   Are we there to mirror or create the audience?   Can we talk about who is in the room and not only about who is not?   Whom do we want to reach and why do we address audience to start with?   Are we aware of what motivates our work with the audiences?   Are we transparent about our relations with them?   Do we include the right people in this relation? </vt:lpstr>
      <vt:lpstr> Objective of Session:   to create a space and process through which the people in THIS room can bring their individual knowledge, practice, research and views to a conversation which seeks to answer the questions above, and in particular:   How do we know who is in the room – who our audiences are?   Do we need to know why they’re there? – and Why they’re not?  If so, how do we find that out?  Who do we want to bring to the room who’s not currently there and how might we do that? </vt:lpstr>
      <vt:lpstr>The Northern Social Circuit – Red Ladder Theatre</vt:lpstr>
      <vt:lpstr>The Northern Social Circuit – Red Ladder Theatre</vt:lpstr>
      <vt:lpstr>The Northern Social Circuit – Red Ladder Theatre</vt:lpstr>
      <vt:lpstr>The Northern Social Circuit – Red Ladder Theatre</vt:lpstr>
      <vt:lpstr>The Northern Social Circuit – Red Ladder Theatre</vt:lpstr>
      <vt:lpstr>The TOGETHER Project – Unimited Theatre</vt:lpstr>
      <vt:lpstr>The TOGETHER Project – Unimited Theatre</vt:lpstr>
      <vt:lpstr>The TOGETHER Project – Unimited Theatre</vt:lpstr>
      <vt:lpstr>The TOGETHER Project – Unimited Theatre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Gordziejko</dc:creator>
  <cp:lastModifiedBy>Tessa Gordziejko</cp:lastModifiedBy>
  <cp:revision>15</cp:revision>
  <dcterms:created xsi:type="dcterms:W3CDTF">2019-10-22T08:42:47Z</dcterms:created>
  <dcterms:modified xsi:type="dcterms:W3CDTF">2019-10-22T11:02:19Z</dcterms:modified>
</cp:coreProperties>
</file>