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328" r:id="rId4"/>
    <p:sldId id="329" r:id="rId5"/>
    <p:sldId id="339" r:id="rId6"/>
    <p:sldId id="341" r:id="rId7"/>
    <p:sldId id="337" r:id="rId8"/>
    <p:sldId id="338" r:id="rId9"/>
    <p:sldId id="276" r:id="rId10"/>
  </p:sldIdLst>
  <p:sldSz cx="10680700" cy="75692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4">
          <p15:clr>
            <a:srgbClr val="A4A3A4"/>
          </p15:clr>
        </p15:guide>
        <p15:guide id="2" pos="3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0" autoAdjust="0"/>
    <p:restoredTop sz="77901" autoAdjust="0"/>
  </p:normalViewPr>
  <p:slideViewPr>
    <p:cSldViewPr>
      <p:cViewPr varScale="1">
        <p:scale>
          <a:sx n="87" d="100"/>
          <a:sy n="87" d="100"/>
        </p:scale>
        <p:origin x="1696" y="208"/>
      </p:cViewPr>
      <p:guideLst>
        <p:guide orient="horz" pos="2384"/>
        <p:guide pos="3364"/>
      </p:guideLst>
    </p:cSldViewPr>
  </p:slideViewPr>
  <p:outlineViewPr>
    <p:cViewPr>
      <p:scale>
        <a:sx n="33" d="100"/>
        <a:sy n="33" d="100"/>
      </p:scale>
      <p:origin x="10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271" y="1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0B7A3679-6613-429D-B0DC-7FE6D9F40E4A}" type="datetime1">
              <a:rPr lang="en-US"/>
              <a:pPr/>
              <a:t>11/8/17</a:t>
            </a:fld>
            <a:endParaRPr lang="en-US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00088"/>
            <a:ext cx="5357812" cy="379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1445" y="4696831"/>
            <a:ext cx="4946703" cy="4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665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271" y="9393665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C4F9589-203E-4694-8CF1-96FF51B01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5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en-US" sz="1800" b="1" dirty="0">
                <a:solidFill>
                  <a:srgbClr val="FFFFFF"/>
                </a:solidFill>
                <a:latin typeface="Arial" charset="0"/>
                <a:cs typeface="Arial" charset="0"/>
              </a:rPr>
              <a:t>MAPIC Conference </a:t>
            </a:r>
            <a:r>
              <a:rPr lang="es-ES" sz="1800" b="1" dirty="0">
                <a:solidFill>
                  <a:srgbClr val="FFFFFF"/>
                </a:solidFill>
                <a:latin typeface="Arial" charset="0"/>
                <a:cs typeface="Arial" charset="0"/>
              </a:rPr>
              <a:t>– Panel 1</a:t>
            </a:r>
            <a:endParaRPr lang="en-US" sz="18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lnSpc>
                <a:spcPts val="3800"/>
              </a:lnSpc>
            </a:pPr>
            <a:r>
              <a:rPr lang="en-GB" sz="1200" dirty="0">
                <a:solidFill>
                  <a:srgbClr val="FFFFFF"/>
                </a:solidFill>
                <a:latin typeface="Arial" charset="0"/>
                <a:cs typeface="Arial" charset="0"/>
              </a:rPr>
              <a:t>Alejandro Moledo, EDF New Technologies and Innovation officer</a:t>
            </a:r>
          </a:p>
          <a:p>
            <a:pPr>
              <a:lnSpc>
                <a:spcPts val="3800"/>
              </a:lnSpc>
            </a:pPr>
            <a:r>
              <a:rPr lang="en-GB" sz="1200" dirty="0">
                <a:solidFill>
                  <a:srgbClr val="FFFFFF"/>
                </a:solidFill>
                <a:latin typeface="Arial" charset="0"/>
                <a:cs typeface="Arial" charset="0"/>
              </a:rPr>
              <a:t>Vigo, 5 October 2017</a:t>
            </a:r>
          </a:p>
          <a:p>
            <a:pPr>
              <a:lnSpc>
                <a:spcPts val="3800"/>
              </a:lnSpc>
            </a:pPr>
            <a:endParaRPr lang="en-US" sz="18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>
                <a:solidFill>
                  <a:srgbClr val="0085C7"/>
                </a:solidFill>
                <a:latin typeface="Arial" charset="0"/>
                <a:cs typeface="Arial" charset="0"/>
              </a:rPr>
              <a:t>About the European Disability Forum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ts val="600"/>
              </a:lnSpc>
              <a:spcBef>
                <a:spcPts val="25"/>
              </a:spcBef>
            </a:pPr>
            <a:endParaRPr lang="en-US" sz="100" dirty="0"/>
          </a:p>
          <a:p>
            <a:endParaRPr lang="en-US" sz="12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1200" dirty="0">
                <a:latin typeface="Arial" charset="0"/>
                <a:cs typeface="Arial" charset="0"/>
              </a:rPr>
              <a:t>Umbrella </a:t>
            </a:r>
            <a:r>
              <a:rPr lang="en-US" sz="1200" dirty="0" err="1">
                <a:latin typeface="Arial" charset="0"/>
                <a:cs typeface="Arial" charset="0"/>
              </a:rPr>
              <a:t>organisation</a:t>
            </a:r>
            <a:endParaRPr lang="en-US" sz="12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1200" dirty="0">
                <a:latin typeface="Arial" charset="0"/>
                <a:cs typeface="Arial" charset="0"/>
              </a:rPr>
              <a:t>80 million Europeans with disabilities in Europe (15% EU population)</a:t>
            </a:r>
          </a:p>
          <a:p>
            <a:pPr marL="355600" indent="-342900">
              <a:buFont typeface="Arial" charset="0"/>
              <a:buChar char="•"/>
            </a:pPr>
            <a:r>
              <a:rPr lang="en-US" sz="1200" dirty="0" err="1">
                <a:latin typeface="Arial" charset="0"/>
                <a:cs typeface="Arial" charset="0"/>
              </a:rPr>
              <a:t>Organisation</a:t>
            </a:r>
            <a:r>
              <a:rPr lang="en-US" sz="1200" dirty="0">
                <a:latin typeface="Arial" charset="0"/>
                <a:cs typeface="Arial" charset="0"/>
              </a:rPr>
              <a:t> </a:t>
            </a:r>
            <a:r>
              <a:rPr lang="en-US" sz="1200" b="1" dirty="0">
                <a:latin typeface="Arial" charset="0"/>
                <a:cs typeface="Arial" charset="0"/>
              </a:rPr>
              <a:t>of </a:t>
            </a:r>
            <a:r>
              <a:rPr lang="en-US" sz="1200" dirty="0">
                <a:latin typeface="Arial" charset="0"/>
                <a:cs typeface="Arial" charset="0"/>
              </a:rPr>
              <a:t>persons with disabilities, </a:t>
            </a:r>
            <a:r>
              <a:rPr lang="en-US" sz="1200" b="1" dirty="0">
                <a:latin typeface="Arial" charset="0"/>
                <a:cs typeface="Arial" charset="0"/>
              </a:rPr>
              <a:t>run by</a:t>
            </a:r>
            <a:r>
              <a:rPr lang="en-US" sz="1200" dirty="0">
                <a:latin typeface="Arial" charset="0"/>
                <a:cs typeface="Arial" charset="0"/>
              </a:rPr>
              <a:t> persons with disabilities</a:t>
            </a:r>
          </a:p>
          <a:p>
            <a:pPr marL="355600" indent="-342900">
              <a:buFont typeface="Arial" charset="0"/>
              <a:buChar char="•"/>
            </a:pPr>
            <a:r>
              <a:rPr lang="en-US" sz="1200" dirty="0">
                <a:latin typeface="Arial" charset="0"/>
                <a:cs typeface="Arial" charset="0"/>
              </a:rPr>
              <a:t>Fight against discrimination and promote the Human Rights of persons with disabilities</a:t>
            </a:r>
          </a:p>
          <a:p>
            <a:pPr marL="355600" indent="-342900">
              <a:buFont typeface="Arial" charset="0"/>
              <a:buChar char="•"/>
            </a:pPr>
            <a:r>
              <a:rPr lang="en-US" sz="1200" dirty="0">
                <a:latin typeface="Arial" charset="0"/>
                <a:cs typeface="Arial" charset="0"/>
              </a:rPr>
              <a:t>Full implementation of the UN Convention on the Rights of Persons with disabilities (UN CRPD)</a:t>
            </a:r>
          </a:p>
          <a:p>
            <a:pPr marL="355600" indent="-342900">
              <a:buFont typeface="Arial" charset="0"/>
              <a:buChar char="•"/>
            </a:pPr>
            <a:r>
              <a:rPr lang="en-US" sz="1200" dirty="0">
                <a:latin typeface="Arial" charset="0"/>
                <a:cs typeface="Arial" charset="0"/>
              </a:rPr>
              <a:t>Advocacy </a:t>
            </a:r>
            <a:r>
              <a:rPr lang="en-US" sz="1200" dirty="0" err="1">
                <a:latin typeface="Arial" charset="0"/>
                <a:cs typeface="Arial" charset="0"/>
              </a:rPr>
              <a:t>organisation</a:t>
            </a:r>
            <a:r>
              <a:rPr lang="en-US" sz="1200" dirty="0">
                <a:latin typeface="Arial" charset="0"/>
                <a:cs typeface="Arial" charset="0"/>
              </a:rPr>
              <a:t> at European level</a:t>
            </a:r>
          </a:p>
          <a:p>
            <a:pPr marL="355600" indent="-342900">
              <a:buFont typeface="Arial" charset="0"/>
              <a:buChar char="•"/>
            </a:pPr>
            <a:r>
              <a:rPr lang="en-US" sz="1200" dirty="0">
                <a:latin typeface="Arial" charset="0"/>
                <a:cs typeface="Arial" charset="0"/>
              </a:rPr>
              <a:t>Closely work with the European Union, the Council of Europe and the United Nations</a:t>
            </a:r>
          </a:p>
          <a:p>
            <a:pPr marL="355600" indent="-342900">
              <a:buFont typeface="Arial" charset="0"/>
              <a:buChar char="•"/>
            </a:pPr>
            <a:endParaRPr lang="en-US" sz="105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85C7"/>
                </a:solidFill>
                <a:cs typeface="Arial" charset="0"/>
              </a:rPr>
              <a:t>Is the current situation “satisfactory” or “unsatisfactory” taking also into account the recent legislative developments at EU level?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85C7"/>
                </a:solidFill>
                <a:cs typeface="Arial" charset="0"/>
              </a:rPr>
              <a:t>What is the overall situation?</a:t>
            </a:r>
          </a:p>
          <a:p>
            <a:pPr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200" dirty="0"/>
              <a:t>Implementation of Audiovisual Media Services Directive (AVMSD) art. 7 differs broadly</a:t>
            </a:r>
          </a:p>
          <a:p>
            <a:pPr>
              <a:buFontTx/>
              <a:buChar char="-"/>
            </a:pPr>
            <a:r>
              <a:rPr lang="en-US" sz="1200" dirty="0"/>
              <a:t>Few countries enjoying the 4 main access services</a:t>
            </a:r>
          </a:p>
          <a:p>
            <a:pPr>
              <a:buFontTx/>
              <a:buChar char="-"/>
            </a:pPr>
            <a:r>
              <a:rPr lang="en-US" sz="1200" dirty="0"/>
              <a:t>Commercial channels lagging behind</a:t>
            </a:r>
          </a:p>
          <a:p>
            <a:pPr>
              <a:buFontTx/>
              <a:buChar char="-"/>
            </a:pPr>
            <a:r>
              <a:rPr lang="en-US" sz="1200" dirty="0"/>
              <a:t>Video on-demand less accessible</a:t>
            </a:r>
          </a:p>
          <a:p>
            <a:pPr>
              <a:buFontTx/>
              <a:buChar char="-"/>
            </a:pPr>
            <a:r>
              <a:rPr lang="en-US" sz="1200" dirty="0"/>
              <a:t>Electronic </a:t>
            </a:r>
            <a:r>
              <a:rPr lang="en-US" sz="1200" dirty="0" err="1"/>
              <a:t>Programme</a:t>
            </a:r>
            <a:r>
              <a:rPr lang="en-US" sz="1200" dirty="0"/>
              <a:t> Guides (EPG), webs and apps inaccessible</a:t>
            </a:r>
          </a:p>
          <a:p>
            <a:pPr>
              <a:buFontTx/>
              <a:buChar char="-"/>
            </a:pPr>
            <a:r>
              <a:rPr lang="en-US" sz="1200" dirty="0"/>
              <a:t>Online platforms not enabling access services</a:t>
            </a:r>
          </a:p>
          <a:p>
            <a:pPr>
              <a:buFontTx/>
              <a:buChar char="-"/>
            </a:pPr>
            <a:r>
              <a:rPr lang="en-US" sz="1200" dirty="0"/>
              <a:t>More devices enabling access services but no accessible content to render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0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85C7"/>
                </a:solidFill>
                <a:cs typeface="Arial" charset="0"/>
              </a:rPr>
              <a:t>What would be “access utopia” for persons with disabilities?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6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cs typeface="Arial" charset="0"/>
              </a:rPr>
              <a:t>To be able to enjoy and contribute to media on an equal basis with others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4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THANK YOU!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For more information please contact EDF Secretariat:</a:t>
            </a:r>
            <a:b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Alejandro Moledo, EDF New Technologies and Innovation officer alejandro.moledo@edf-feph.org </a:t>
            </a:r>
            <a:r>
              <a:rPr lang="en-US" sz="1050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1" cy="15895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1" cy="1892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0B6958-B762-4584-9988-55A64427976B}" type="datetimeFigureOut">
              <a:rPr lang="en-US"/>
              <a:pPr/>
              <a:t>11/8/17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CD40-9AC4-4E82-9EA2-A433325247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3EB7C3B-18F2-444E-8E2A-7D93D0928440}" type="datetimeFigureOut">
              <a:rPr lang="en-US"/>
              <a:pPr/>
              <a:t>11/8/17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2C06-5C55-4990-8429-9223A5C18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7" y="1740916"/>
            <a:ext cx="4651076" cy="499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467ACC-21BA-487C-B7F2-5DFA43D64601}" type="datetimeFigureOut">
              <a:rPr lang="en-US"/>
              <a:pPr/>
              <a:t>11/8/17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692D5-60C1-41AA-8339-2F77DD451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5F6E56-31A8-4633-8493-8A76CDC22802}" type="datetimeFigureOut">
              <a:rPr lang="en-US"/>
              <a:pPr/>
              <a:t>11/8/17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9170-CD6B-4EBA-99F4-DDFE3E7A1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0" y="0"/>
            <a:ext cx="10691813" cy="7546975"/>
          </a:xfrm>
          <a:custGeom>
            <a:avLst/>
            <a:gdLst/>
            <a:ahLst/>
            <a:cxnLst/>
            <a:rect l="l" t="t" r="r" b="b"/>
            <a:pathLst>
              <a:path w="10691997" h="7547295">
                <a:moveTo>
                  <a:pt x="8160137" y="0"/>
                </a:moveTo>
                <a:lnTo>
                  <a:pt x="0" y="0"/>
                </a:lnTo>
                <a:lnTo>
                  <a:pt x="0" y="7547295"/>
                </a:lnTo>
                <a:lnTo>
                  <a:pt x="10691997" y="7547295"/>
                </a:lnTo>
                <a:lnTo>
                  <a:pt x="10691997" y="2724355"/>
                </a:lnTo>
                <a:lnTo>
                  <a:pt x="10686739" y="2592733"/>
                </a:lnTo>
                <a:lnTo>
                  <a:pt x="10661473" y="2364244"/>
                </a:lnTo>
                <a:lnTo>
                  <a:pt x="10618517" y="2142118"/>
                </a:lnTo>
                <a:lnTo>
                  <a:pt x="10558643" y="1927022"/>
                </a:lnTo>
                <a:lnTo>
                  <a:pt x="10482618" y="1719625"/>
                </a:lnTo>
                <a:lnTo>
                  <a:pt x="10391213" y="1520597"/>
                </a:lnTo>
                <a:lnTo>
                  <a:pt x="10285197" y="1330606"/>
                </a:lnTo>
                <a:lnTo>
                  <a:pt x="10165339" y="1150321"/>
                </a:lnTo>
                <a:lnTo>
                  <a:pt x="10032409" y="980411"/>
                </a:lnTo>
                <a:lnTo>
                  <a:pt x="9887175" y="821546"/>
                </a:lnTo>
                <a:lnTo>
                  <a:pt x="9730409" y="674393"/>
                </a:lnTo>
                <a:lnTo>
                  <a:pt x="9562878" y="539622"/>
                </a:lnTo>
                <a:lnTo>
                  <a:pt x="9385353" y="417902"/>
                </a:lnTo>
                <a:lnTo>
                  <a:pt x="9198602" y="309901"/>
                </a:lnTo>
                <a:lnTo>
                  <a:pt x="9003395" y="216289"/>
                </a:lnTo>
                <a:lnTo>
                  <a:pt x="8800502" y="137735"/>
                </a:lnTo>
                <a:lnTo>
                  <a:pt x="8590692" y="74907"/>
                </a:lnTo>
                <a:lnTo>
                  <a:pt x="8374734" y="28474"/>
                </a:lnTo>
                <a:lnTo>
                  <a:pt x="8160137" y="0"/>
                </a:lnTo>
                <a:close/>
              </a:path>
            </a:pathLst>
          </a:custGeom>
          <a:solidFill>
            <a:srgbClr val="0085C7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9CDE50E-2508-4429-B0E0-943C899BEDA5}" type="datetimeFigureOut">
              <a:rPr lang="en-US"/>
              <a:pPr/>
              <a:t>11/8/17</a:t>
            </a:fld>
            <a:endParaRPr lang="en-US"/>
          </a:p>
        </p:txBody>
      </p:sp>
      <p:sp>
        <p:nvSpPr>
          <p:cNvPr id="5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2-23EC-44CD-A206-8C5599DCF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2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30838"/>
            <a:ext cx="2041525" cy="2120900"/>
          </a:xfrm>
          <a:custGeom>
            <a:avLst/>
            <a:gdLst/>
            <a:ahLst/>
            <a:cxnLst/>
            <a:rect l="l" t="t" r="r" b="b"/>
            <a:pathLst>
              <a:path w="2042077" h="2119892">
                <a:moveTo>
                  <a:pt x="0" y="0"/>
                </a:moveTo>
                <a:lnTo>
                  <a:pt x="0" y="450746"/>
                </a:lnTo>
                <a:lnTo>
                  <a:pt x="1607911" y="2119892"/>
                </a:lnTo>
                <a:lnTo>
                  <a:pt x="2042077" y="2119892"/>
                </a:lnTo>
                <a:lnTo>
                  <a:pt x="0" y="0"/>
                </a:lnTo>
                <a:close/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0" y="6332538"/>
            <a:ext cx="1174750" cy="1219200"/>
          </a:xfrm>
          <a:custGeom>
            <a:avLst/>
            <a:gdLst/>
            <a:ahLst/>
            <a:cxnLst/>
            <a:rect l="l" t="t" r="r" b="b"/>
            <a:pathLst>
              <a:path w="1174143" h="1218773">
                <a:moveTo>
                  <a:pt x="0" y="416823"/>
                </a:moveTo>
                <a:lnTo>
                  <a:pt x="772549" y="1218773"/>
                </a:lnTo>
                <a:lnTo>
                  <a:pt x="1174143" y="1218773"/>
                </a:lnTo>
                <a:lnTo>
                  <a:pt x="0" y="0"/>
                </a:lnTo>
                <a:lnTo>
                  <a:pt x="0" y="416823"/>
                </a:lnTo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7200900"/>
            <a:ext cx="336550" cy="350838"/>
          </a:xfrm>
          <a:custGeom>
            <a:avLst/>
            <a:gdLst/>
            <a:ahLst/>
            <a:cxnLst/>
            <a:rect l="l" t="t" r="r" b="b"/>
            <a:pathLst>
              <a:path w="337205" h="350607">
                <a:moveTo>
                  <a:pt x="0" y="0"/>
                </a:moveTo>
                <a:lnTo>
                  <a:pt x="0" y="350607"/>
                </a:lnTo>
                <a:lnTo>
                  <a:pt x="337205" y="350607"/>
                </a:lnTo>
                <a:lnTo>
                  <a:pt x="0" y="0"/>
                </a:lnTo>
                <a:close/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029" name="Holder 2"/>
          <p:cNvSpPr>
            <a:spLocks noGrp="1"/>
          </p:cNvSpPr>
          <p:nvPr>
            <p:ph type="title"/>
          </p:nvPr>
        </p:nvSpPr>
        <p:spPr bwMode="auto">
          <a:xfrm>
            <a:off x="1125538" y="1397000"/>
            <a:ext cx="84407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Holder 3"/>
          <p:cNvSpPr>
            <a:spLocks noGrp="1"/>
          </p:cNvSpPr>
          <p:nvPr>
            <p:ph type="body" idx="1"/>
          </p:nvPr>
        </p:nvSpPr>
        <p:spPr bwMode="auto">
          <a:xfrm>
            <a:off x="534988" y="1741488"/>
            <a:ext cx="9621837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75" y="7038975"/>
            <a:ext cx="3421063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8" y="7038975"/>
            <a:ext cx="2459037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6AFE636-C567-46E5-8914-FFFEE23E395E}" type="datetimeFigureOut">
              <a:rPr lang="en-US"/>
              <a:pPr/>
              <a:t>11/8/17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7788" y="7038975"/>
            <a:ext cx="2459037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5B88EA3-690A-4685-9A78-50C6B31261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54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agines.uab.cat/act/" TargetMode="External"/><Relationship Id="rId4" Type="http://schemas.openxmlformats.org/officeDocument/2006/relationships/hyperlink" Target="https://adlabpro.wordpress.com/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tiff"/><Relationship Id="rId9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tent4all-project.e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lejandro.moledo@edf-feph.org" TargetMode="External"/><Relationship Id="rId4" Type="http://schemas.openxmlformats.org/officeDocument/2006/relationships/hyperlink" Target="mailto:pilar.orero@uab.cat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114" y="5224760"/>
            <a:ext cx="10233684" cy="203874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lnSpc>
                <a:spcPts val="3800"/>
              </a:lnSpc>
            </a:pPr>
            <a:r>
              <a:rPr lang="en-US" sz="4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International network for contemporary performing arts</a:t>
            </a:r>
          </a:p>
          <a:p>
            <a:pPr>
              <a:lnSpc>
                <a:spcPts val="3800"/>
              </a:lnSpc>
            </a:pPr>
            <a:r>
              <a:rPr lang="en-US" sz="4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Associate members meeting</a:t>
            </a:r>
          </a:p>
          <a:p>
            <a:pPr>
              <a:lnSpc>
                <a:spcPts val="3800"/>
              </a:lnSpc>
            </a:pPr>
            <a:r>
              <a:rPr lang="en-US" sz="4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Brussels, 23</a:t>
            </a:r>
            <a:r>
              <a:rPr lang="en-US" sz="4000" b="1" baseline="30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rd</a:t>
            </a:r>
            <a:r>
              <a:rPr lang="en-US" sz="4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November 2017 </a:t>
            </a:r>
          </a:p>
          <a:p>
            <a:pPr>
              <a:lnSpc>
                <a:spcPts val="3800"/>
              </a:lnSpc>
            </a:pPr>
            <a:endParaRPr lang="en-US" sz="40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lnSpc>
                <a:spcPts val="3800"/>
              </a:lnSpc>
            </a:pPr>
            <a:endParaRPr lang="en-US" sz="4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7210" name="Picture 42" descr="EDF_logo_CMJ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914400"/>
            <a:ext cx="2986087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47862" y="472232"/>
            <a:ext cx="8856984" cy="6768752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3600" b="1" dirty="0">
                <a:solidFill>
                  <a:srgbClr val="0085C7"/>
                </a:solidFill>
                <a:latin typeface="Arial" charset="0"/>
                <a:cs typeface="Arial" charset="0"/>
              </a:rPr>
              <a:t>About the European Disability Forum</a:t>
            </a:r>
            <a:endParaRPr lang="en-US" sz="3600" dirty="0">
              <a:latin typeface="Arial" charset="0"/>
              <a:cs typeface="Arial" charset="0"/>
            </a:endParaRPr>
          </a:p>
          <a:p>
            <a:pPr>
              <a:lnSpc>
                <a:spcPts val="600"/>
              </a:lnSpc>
              <a:spcBef>
                <a:spcPts val="25"/>
              </a:spcBef>
            </a:pPr>
            <a:endParaRPr lang="en-US" sz="600" dirty="0"/>
          </a:p>
          <a:p>
            <a:endParaRPr lang="en-US" sz="30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3000" dirty="0">
                <a:latin typeface="Arial" charset="0"/>
                <a:cs typeface="Arial" charset="0"/>
              </a:rPr>
              <a:t>Umbrella </a:t>
            </a:r>
            <a:r>
              <a:rPr lang="en-US" sz="3000" dirty="0" err="1">
                <a:latin typeface="Arial" charset="0"/>
                <a:cs typeface="Arial" charset="0"/>
              </a:rPr>
              <a:t>organisation</a:t>
            </a:r>
            <a:endParaRPr lang="en-US" sz="3000" dirty="0">
              <a:latin typeface="Arial" charset="0"/>
              <a:cs typeface="Arial" charset="0"/>
            </a:endParaRPr>
          </a:p>
          <a:p>
            <a:pPr marL="355600" indent="-342900">
              <a:buFont typeface="Arial" charset="0"/>
              <a:buChar char="•"/>
            </a:pPr>
            <a:r>
              <a:rPr lang="en-US" sz="3000" dirty="0">
                <a:latin typeface="Arial" charset="0"/>
                <a:cs typeface="Arial" charset="0"/>
              </a:rPr>
              <a:t>80 million Europeans with disabilities in Europe (15% EU population)</a:t>
            </a:r>
          </a:p>
          <a:p>
            <a:pPr marL="355600" indent="-342900">
              <a:buFont typeface="Arial" charset="0"/>
              <a:buChar char="•"/>
            </a:pPr>
            <a:r>
              <a:rPr lang="en-US" sz="3000" dirty="0" err="1">
                <a:latin typeface="Arial" charset="0"/>
                <a:cs typeface="Arial" charset="0"/>
              </a:rPr>
              <a:t>Organisation</a:t>
            </a:r>
            <a:r>
              <a:rPr lang="en-US" sz="3000" dirty="0">
                <a:latin typeface="Arial" charset="0"/>
                <a:cs typeface="Arial" charset="0"/>
              </a:rPr>
              <a:t> </a:t>
            </a:r>
            <a:r>
              <a:rPr lang="en-US" sz="3000" b="1" dirty="0">
                <a:latin typeface="Arial" charset="0"/>
                <a:cs typeface="Arial" charset="0"/>
              </a:rPr>
              <a:t>of </a:t>
            </a:r>
            <a:r>
              <a:rPr lang="en-US" sz="3000" dirty="0">
                <a:latin typeface="Arial" charset="0"/>
                <a:cs typeface="Arial" charset="0"/>
              </a:rPr>
              <a:t>persons with disabilities, </a:t>
            </a:r>
            <a:r>
              <a:rPr lang="en-US" sz="3000" b="1" dirty="0">
                <a:latin typeface="Arial" charset="0"/>
                <a:cs typeface="Arial" charset="0"/>
              </a:rPr>
              <a:t>run by</a:t>
            </a:r>
            <a:r>
              <a:rPr lang="en-US" sz="3000" dirty="0">
                <a:latin typeface="Arial" charset="0"/>
                <a:cs typeface="Arial" charset="0"/>
              </a:rPr>
              <a:t> persons with disabilities</a:t>
            </a:r>
          </a:p>
          <a:p>
            <a:pPr marL="355600" indent="-342900">
              <a:buFont typeface="Arial" charset="0"/>
              <a:buChar char="•"/>
            </a:pPr>
            <a:r>
              <a:rPr lang="en-US" sz="3000" dirty="0">
                <a:latin typeface="Arial" charset="0"/>
                <a:cs typeface="Arial" charset="0"/>
              </a:rPr>
              <a:t>Fight against discrimination and promote the Human Rights of persons with disabilities</a:t>
            </a:r>
          </a:p>
          <a:p>
            <a:pPr marL="355600" indent="-342900">
              <a:buFont typeface="Arial" charset="0"/>
              <a:buChar char="•"/>
            </a:pPr>
            <a:r>
              <a:rPr lang="en-US" sz="3000" dirty="0">
                <a:latin typeface="Arial" charset="0"/>
                <a:cs typeface="Arial" charset="0"/>
              </a:rPr>
              <a:t>Full implementation of the UN Convention on the Rights of Persons with disabilities (UN CRPD)</a:t>
            </a:r>
          </a:p>
          <a:p>
            <a:pPr marL="355600" indent="-342900">
              <a:buFont typeface="Arial" charset="0"/>
              <a:buChar char="•"/>
            </a:pPr>
            <a:r>
              <a:rPr lang="en-US" sz="3000" dirty="0">
                <a:latin typeface="Arial" charset="0"/>
                <a:cs typeface="Arial" charset="0"/>
              </a:rPr>
              <a:t>Advocacy </a:t>
            </a:r>
            <a:r>
              <a:rPr lang="en-US" sz="3000" dirty="0" err="1">
                <a:latin typeface="Arial" charset="0"/>
                <a:cs typeface="Arial" charset="0"/>
              </a:rPr>
              <a:t>organisation</a:t>
            </a:r>
            <a:r>
              <a:rPr lang="en-US" sz="3000" dirty="0">
                <a:latin typeface="Arial" charset="0"/>
                <a:cs typeface="Arial" charset="0"/>
              </a:rPr>
              <a:t> at European level</a:t>
            </a:r>
          </a:p>
          <a:p>
            <a:pPr marL="355600" indent="-342900">
              <a:buFont typeface="Arial" charset="0"/>
              <a:buChar char="•"/>
            </a:pPr>
            <a:r>
              <a:rPr lang="en-US" sz="3000" dirty="0">
                <a:latin typeface="Arial" charset="0"/>
                <a:cs typeface="Arial" charset="0"/>
              </a:rPr>
              <a:t>Closely work with the European Union, the Council of Europe and the United Nations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897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862" y="1984400"/>
            <a:ext cx="9088311" cy="3744416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85C7"/>
                </a:solidFill>
                <a:cs typeface="Arial" charset="0"/>
              </a:rPr>
              <a:t>Is the current situation “satisfactory” or “unsatisfactory” taking also into account the recent legislative developments at EU level? </a:t>
            </a:r>
          </a:p>
        </p:txBody>
      </p:sp>
    </p:spTree>
    <p:extLst>
      <p:ext uri="{BB962C8B-B14F-4D97-AF65-F5344CB8AC3E}">
        <p14:creationId xmlns:p14="http://schemas.microsoft.com/office/powerpoint/2010/main" val="107831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5895" y="688256"/>
            <a:ext cx="9444806" cy="669674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85C7"/>
                </a:solidFill>
                <a:cs typeface="Arial" charset="0"/>
              </a:rPr>
              <a:t>What is the overall situation?</a:t>
            </a:r>
          </a:p>
          <a:p>
            <a:pPr>
              <a:buFontTx/>
              <a:buChar char="-"/>
            </a:pPr>
            <a:endParaRPr lang="en-US" sz="3000" dirty="0"/>
          </a:p>
          <a:p>
            <a:pPr>
              <a:buFontTx/>
              <a:buChar char="-"/>
            </a:pPr>
            <a:r>
              <a:rPr lang="en-US" sz="3000" dirty="0"/>
              <a:t>Implementation of Audiovisual Media Services Directive (AVMSD) art. 7 differs broadly</a:t>
            </a:r>
          </a:p>
          <a:p>
            <a:pPr>
              <a:buFontTx/>
              <a:buChar char="-"/>
            </a:pPr>
            <a:r>
              <a:rPr lang="en-US" sz="3000" dirty="0"/>
              <a:t>Few countries enjoying the 4 main access services</a:t>
            </a:r>
          </a:p>
          <a:p>
            <a:pPr>
              <a:buFontTx/>
              <a:buChar char="-"/>
            </a:pPr>
            <a:r>
              <a:rPr lang="en-US" sz="3000" dirty="0"/>
              <a:t>Commercial channels lagging behind</a:t>
            </a:r>
          </a:p>
          <a:p>
            <a:pPr>
              <a:buFontTx/>
              <a:buChar char="-"/>
            </a:pPr>
            <a:r>
              <a:rPr lang="en-US" sz="3000" dirty="0"/>
              <a:t>Video on-demand less accessible</a:t>
            </a:r>
          </a:p>
          <a:p>
            <a:pPr>
              <a:buFontTx/>
              <a:buChar char="-"/>
            </a:pPr>
            <a:r>
              <a:rPr lang="en-US" sz="3000" dirty="0"/>
              <a:t>Electronic Programme Guides (EPG), webs and apps inaccessible</a:t>
            </a:r>
          </a:p>
          <a:p>
            <a:pPr>
              <a:buFontTx/>
              <a:buChar char="-"/>
            </a:pPr>
            <a:r>
              <a:rPr lang="en-US" sz="3000" dirty="0"/>
              <a:t>Online platforms not enabling access services</a:t>
            </a:r>
          </a:p>
          <a:p>
            <a:pPr>
              <a:buFontTx/>
              <a:buChar char="-"/>
            </a:pPr>
            <a:r>
              <a:rPr lang="en-US" sz="3000" dirty="0"/>
              <a:t>More devices enabling access services but no accessible content to render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8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830" y="400224"/>
            <a:ext cx="8800777" cy="1152128"/>
          </a:xfrm>
        </p:spPr>
        <p:txBody>
          <a:bodyPr/>
          <a:lstStyle/>
          <a:p>
            <a:r>
              <a:rPr lang="en-US" dirty="0" smtClean="0"/>
              <a:t>Research, Training and Certification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18" y="1439193"/>
            <a:ext cx="3684166" cy="2046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04" y="3842219"/>
            <a:ext cx="2672359" cy="3330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0" y="2416448"/>
            <a:ext cx="4386956" cy="1842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0652" y="4145539"/>
            <a:ext cx="38608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9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830" y="400224"/>
            <a:ext cx="8800777" cy="11521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918" y="1336328"/>
            <a:ext cx="9621837" cy="4995862"/>
          </a:xfrm>
        </p:spPr>
        <p:txBody>
          <a:bodyPr/>
          <a:lstStyle/>
          <a:p>
            <a:pPr lvl="8"/>
            <a:endParaRPr lang="en-US" dirty="0"/>
          </a:p>
          <a:p>
            <a:pPr lvl="8"/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://imacproject.eu</a:t>
            </a:r>
            <a:endParaRPr lang="en-US" dirty="0"/>
          </a:p>
          <a:p>
            <a:pPr lvl="8"/>
            <a:r>
              <a:rPr lang="en-US" dirty="0"/>
              <a:t>Grant agreement no. </a:t>
            </a:r>
            <a:r>
              <a:rPr lang="cs-CZ" dirty="0"/>
              <a:t>761974</a:t>
            </a:r>
            <a:endParaRPr lang="en-US" dirty="0" smtClean="0"/>
          </a:p>
          <a:p>
            <a:pPr lvl="8"/>
            <a:endParaRPr lang="en-US" dirty="0" smtClean="0">
              <a:hlinkClick r:id="rId2"/>
            </a:endParaRPr>
          </a:p>
          <a:p>
            <a:pPr lvl="8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content4all-project.eu</a:t>
            </a:r>
            <a:endParaRPr lang="en-US" dirty="0" smtClean="0"/>
          </a:p>
          <a:p>
            <a:pPr lvl="8"/>
            <a:r>
              <a:rPr lang="en-US" dirty="0" smtClean="0"/>
              <a:t>Grant agreement no. 762021</a:t>
            </a:r>
            <a:endParaRPr lang="en-US" dirty="0"/>
          </a:p>
          <a:p>
            <a:pPr lvl="8"/>
            <a:endParaRPr lang="en-US" dirty="0" smtClean="0"/>
          </a:p>
          <a:p>
            <a:pPr lvl="8"/>
            <a:endParaRPr lang="en-US" dirty="0"/>
          </a:p>
          <a:p>
            <a:pPr lvl="8"/>
            <a:r>
              <a:rPr lang="en-US" dirty="0">
                <a:hlinkClick r:id="rId3"/>
              </a:rPr>
              <a:t>http://pagines.uab.cat/act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8"/>
            <a:r>
              <a:rPr lang="cs-CZ" dirty="0" smtClean="0"/>
              <a:t>Grant </a:t>
            </a:r>
            <a:r>
              <a:rPr lang="cs-CZ" dirty="0" err="1" smtClean="0"/>
              <a:t>agreement</a:t>
            </a:r>
            <a:r>
              <a:rPr lang="cs-CZ" dirty="0" smtClean="0"/>
              <a:t> no. </a:t>
            </a:r>
            <a:r>
              <a:rPr lang="mr-IN" dirty="0" smtClean="0"/>
              <a:t>ES01-KA203-015734</a:t>
            </a:r>
            <a:endParaRPr lang="en-US" dirty="0" smtClean="0"/>
          </a:p>
          <a:p>
            <a:pPr lvl="8"/>
            <a:endParaRPr lang="en-US" dirty="0"/>
          </a:p>
          <a:p>
            <a:pPr lvl="8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adlabpro.wordpress.com</a:t>
            </a:r>
            <a:endParaRPr lang="en-US" dirty="0" smtClean="0"/>
          </a:p>
          <a:p>
            <a:pPr lvl="8"/>
            <a:r>
              <a:rPr lang="cs-CZ" dirty="0"/>
              <a:t>Grant </a:t>
            </a:r>
            <a:r>
              <a:rPr lang="cs-CZ" dirty="0" err="1"/>
              <a:t>agreement</a:t>
            </a:r>
            <a:r>
              <a:rPr lang="cs-CZ" dirty="0"/>
              <a:t> no. </a:t>
            </a:r>
            <a:r>
              <a:rPr lang="mr-IN" dirty="0" smtClean="0"/>
              <a:t>IT02-KA203-024311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958" y="4240121"/>
            <a:ext cx="2325232" cy="12914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998" y="5626146"/>
            <a:ext cx="1389560" cy="17316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3" y="744119"/>
            <a:ext cx="4468182" cy="1842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4958" y="2430702"/>
            <a:ext cx="1930400" cy="158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2890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7068542" y="115291"/>
            <a:ext cx="3425609" cy="155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870" y="2848496"/>
            <a:ext cx="9088311" cy="1512168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85C7"/>
                </a:solidFill>
                <a:cs typeface="Arial" charset="0"/>
              </a:rPr>
              <a:t>What would be “access utopia” for persons with disabilities? </a:t>
            </a:r>
          </a:p>
        </p:txBody>
      </p:sp>
    </p:spTree>
    <p:extLst>
      <p:ext uri="{BB962C8B-B14F-4D97-AF65-F5344CB8AC3E}">
        <p14:creationId xmlns:p14="http://schemas.microsoft.com/office/powerpoint/2010/main" val="77964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9870" y="2740484"/>
            <a:ext cx="9088311" cy="2376264"/>
          </a:xfrm>
        </p:spPr>
        <p:txBody>
          <a:bodyPr/>
          <a:lstStyle/>
          <a:p>
            <a:pPr algn="l"/>
            <a:r>
              <a:rPr lang="en-GB" b="1" dirty="0">
                <a:solidFill>
                  <a:schemeClr val="tx1"/>
                </a:solidFill>
                <a:cs typeface="Arial" charset="0"/>
              </a:rPr>
              <a:t>To be able to enjoy and contribute to media on an equal basis with others</a:t>
            </a:r>
          </a:p>
        </p:txBody>
      </p:sp>
    </p:spTree>
    <p:extLst>
      <p:ext uri="{BB962C8B-B14F-4D97-AF65-F5344CB8AC3E}">
        <p14:creationId xmlns:p14="http://schemas.microsoft.com/office/powerpoint/2010/main" val="313716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825" y="4630738"/>
            <a:ext cx="8921750" cy="594022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lnSpc>
                <a:spcPts val="3800"/>
              </a:lnSpc>
            </a:pPr>
            <a:r>
              <a:rPr 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5825" y="5080744"/>
            <a:ext cx="8926512" cy="132164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1200" dirty="0">
              <a:latin typeface="Arial" charset="0"/>
              <a:cs typeface="Arial" charset="0"/>
            </a:endParaRPr>
          </a:p>
          <a:p>
            <a:pPr>
              <a:lnSpc>
                <a:spcPts val="700"/>
              </a:lnSpc>
            </a:pPr>
            <a:endParaRPr lang="en-US" sz="700" dirty="0"/>
          </a:p>
          <a:p>
            <a:pPr>
              <a:lnSpc>
                <a:spcPts val="2850"/>
              </a:lnSpc>
            </a:pP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For more information please contact EDF Secretariat:</a:t>
            </a:r>
            <a:b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Alejandro Moledo, EDF New Technologies and Innovation officer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  <a:hlinkClick r:id="rId3"/>
              </a:rPr>
              <a:t>alejandro.moledo@edf-feph.org</a:t>
            </a:r>
            <a:endParaRPr lang="en-US" sz="2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ts val="285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For EU funded projects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  <a:hlinkClick r:id="rId4"/>
              </a:rPr>
              <a:t>pilar.orero@uab.cat</a:t>
            </a:r>
            <a:endParaRPr lang="en-US" sz="2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ts val="2850"/>
              </a:lnSpc>
            </a:pPr>
            <a:endParaRPr lang="en-US" sz="2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ts val="2850"/>
              </a:lnSpc>
            </a:pPr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ts val="2850"/>
              </a:lnSpc>
            </a:pPr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endParaRPr lang="en-US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7210" name="Picture 42" descr="EDF_logo_CMJ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914400"/>
            <a:ext cx="2986087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04041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1775</TotalTime>
  <Words>483</Words>
  <Application>Microsoft Macintosh PowerPoint</Application>
  <PresentationFormat>Custom</PresentationFormat>
  <Paragraphs>78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ＭＳ Ｐゴシック</vt:lpstr>
      <vt:lpstr>Arial</vt:lpstr>
      <vt:lpstr>Power point template</vt:lpstr>
      <vt:lpstr>PowerPoint Presentation</vt:lpstr>
      <vt:lpstr>PowerPoint Presentation</vt:lpstr>
      <vt:lpstr>Is the current situation “satisfactory” or “unsatisfactory” taking also into account the recent legislative developments at EU level? </vt:lpstr>
      <vt:lpstr>PowerPoint Presentation</vt:lpstr>
      <vt:lpstr>Research, Training and Certification</vt:lpstr>
      <vt:lpstr>PowerPoint Presentation</vt:lpstr>
      <vt:lpstr>What would be “access utopia” for persons with disabilities? </vt:lpstr>
      <vt:lpstr>To be able to enjoy and contribute to media on an equal basis with others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Moledo</dc:creator>
  <cp:lastModifiedBy>Microsoft Office User</cp:lastModifiedBy>
  <cp:revision>149</cp:revision>
  <cp:lastPrinted>2017-11-07T18:14:45Z</cp:lastPrinted>
  <dcterms:created xsi:type="dcterms:W3CDTF">2015-02-19T14:08:48Z</dcterms:created>
  <dcterms:modified xsi:type="dcterms:W3CDTF">2017-11-08T07:33:26Z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2013-09-19T00:00:00Z</vt:filetime>
  </property>
  <property fmtid="{D5CDD505-2E9C-101B-9397-08002B2CF9AE}" pid="3" name="LastSaved">
    <vt:filetime>2014-01-15T00:00:00Z</vt:filetime>
  </property>
</Properties>
</file>