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64" r:id="rId7"/>
    <p:sldId id="265" r:id="rId8"/>
    <p:sldId id="266"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AAD4"/>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6110"/>
    <p:restoredTop sz="95243"/>
  </p:normalViewPr>
  <p:slideViewPr>
    <p:cSldViewPr snapToGrid="0" snapToObjects="1" showGuides="1">
      <p:cViewPr varScale="1">
        <p:scale>
          <a:sx n="84" d="100"/>
          <a:sy n="84" d="100"/>
        </p:scale>
        <p:origin x="732" y="3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71" d="100"/>
          <a:sy n="71" d="100"/>
        </p:scale>
        <p:origin x="-320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4F7060-FD8E-4F27-AA26-BED45E1903D8}" type="datetimeFigureOut">
              <a:rPr lang="en-AU" smtClean="0"/>
              <a:t>04/12/17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0A904-B5D6-4098-B627-53EC2D2A8D2B}" type="slidenum">
              <a:rPr lang="en-AU" smtClean="0"/>
              <a:t>‹#›</a:t>
            </a:fld>
            <a:endParaRPr lang="en-AU"/>
          </a:p>
        </p:txBody>
      </p:sp>
    </p:spTree>
    <p:extLst>
      <p:ext uri="{BB962C8B-B14F-4D97-AF65-F5344CB8AC3E}">
        <p14:creationId xmlns:p14="http://schemas.microsoft.com/office/powerpoint/2010/main" val="210060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C0DD-BF7F-8142-97F7-9AAA8BB8623E}" type="datetimeFigureOut">
              <a:rPr lang="en-US" smtClean="0"/>
              <a:t>04/12/17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A76DC-BCF6-A545-84B4-10D2E9D8FD57}" type="slidenum">
              <a:rPr lang="en-US" smtClean="0"/>
              <a:t>‹#›</a:t>
            </a:fld>
            <a:endParaRPr lang="en-US"/>
          </a:p>
        </p:txBody>
      </p:sp>
    </p:spTree>
    <p:extLst>
      <p:ext uri="{BB962C8B-B14F-4D97-AF65-F5344CB8AC3E}">
        <p14:creationId xmlns:p14="http://schemas.microsoft.com/office/powerpoint/2010/main" val="187940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92A76DC-BCF6-A545-84B4-10D2E9D8FD57}" type="slidenum">
              <a:rPr lang="en-US" smtClean="0"/>
              <a:t>1</a:t>
            </a:fld>
            <a:endParaRPr lang="en-US"/>
          </a:p>
        </p:txBody>
      </p:sp>
    </p:spTree>
    <p:extLst>
      <p:ext uri="{BB962C8B-B14F-4D97-AF65-F5344CB8AC3E}">
        <p14:creationId xmlns:p14="http://schemas.microsoft.com/office/powerpoint/2010/main" val="274540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Australia Council first began in 1967 (we just turned 50) </a:t>
            </a:r>
          </a:p>
          <a:p>
            <a:endParaRPr lang="en-AU" dirty="0"/>
          </a:p>
          <a:p>
            <a:r>
              <a:rPr lang="en-AU" dirty="0" smtClean="0"/>
              <a:t>We are constituted by an Act of the Federal Parliament (Australia Council Act) as the Government’s principal funding and advisory body for the arts. </a:t>
            </a:r>
          </a:p>
          <a:p>
            <a:endParaRPr lang="en-AU" dirty="0"/>
          </a:p>
          <a:p>
            <a:r>
              <a:rPr lang="en-AU" dirty="0" smtClean="0"/>
              <a:t>In 2016-17 (financial year) Council supported </a:t>
            </a:r>
            <a:r>
              <a:rPr lang="en-AU" dirty="0"/>
              <a:t>765 individual artists and 631 </a:t>
            </a:r>
            <a:r>
              <a:rPr lang="en-AU" dirty="0" smtClean="0"/>
              <a:t>organisations through our funding programs, investing more </a:t>
            </a:r>
            <a:r>
              <a:rPr lang="en-AU" dirty="0"/>
              <a:t>than $177 </a:t>
            </a:r>
            <a:r>
              <a:rPr lang="en-AU" dirty="0" smtClean="0"/>
              <a:t>million in the arts. An important feature of the grants function within our Act is ‘arm’s-length’ funding: the Minister </a:t>
            </a:r>
            <a:r>
              <a:rPr lang="en-AU" dirty="0"/>
              <a:t>does not have the power to intervene </a:t>
            </a:r>
            <a:r>
              <a:rPr lang="en-AU" dirty="0" smtClean="0"/>
              <a:t>in specific grant decisions</a:t>
            </a:r>
            <a:endParaRPr lang="en-AU" dirty="0"/>
          </a:p>
          <a:p>
            <a:endParaRPr lang="en-AU" dirty="0"/>
          </a:p>
          <a:p>
            <a:r>
              <a:rPr lang="en-AU" dirty="0"/>
              <a:t>The Council </a:t>
            </a:r>
            <a:r>
              <a:rPr lang="en-AU" dirty="0" smtClean="0"/>
              <a:t>also undertakes a range of strategic programs across </a:t>
            </a:r>
            <a:r>
              <a:rPr lang="en-AU" dirty="0"/>
              <a:t>international, capacity building, advocacy, research and </a:t>
            </a:r>
            <a:r>
              <a:rPr lang="en-AU" dirty="0" smtClean="0"/>
              <a:t>co-investment. </a:t>
            </a:r>
          </a:p>
          <a:p>
            <a:endParaRPr lang="en-AU" i="1" dirty="0"/>
          </a:p>
          <a:p>
            <a:r>
              <a:rPr lang="en-AU" dirty="0" smtClean="0"/>
              <a:t>The Council’s commitment to diversity is written into the Australia Council Act. </a:t>
            </a:r>
          </a:p>
          <a:p>
            <a:endParaRPr lang="en-AU" dirty="0"/>
          </a:p>
          <a:p>
            <a:r>
              <a:rPr lang="en-AU" dirty="0" smtClean="0"/>
              <a:t>The Act lists one of our core functions to </a:t>
            </a:r>
            <a:r>
              <a:rPr lang="en-AU" i="1" dirty="0" smtClean="0"/>
              <a:t>support </a:t>
            </a:r>
            <a:r>
              <a:rPr lang="en-AU" i="1" dirty="0"/>
              <a:t>Australian arts practice that reflects the diversity of Australia</a:t>
            </a:r>
            <a:r>
              <a:rPr lang="en-AU" dirty="0"/>
              <a:t>.  </a:t>
            </a:r>
            <a:r>
              <a:rPr lang="en-AU" dirty="0" smtClean="0"/>
              <a:t>There are also listed functions to support </a:t>
            </a:r>
            <a:r>
              <a:rPr lang="en-AU" dirty="0"/>
              <a:t>Aboriginal and Torres Strait Islander arts practice, and to promote community participation in the arts.  </a:t>
            </a:r>
          </a:p>
          <a:p>
            <a:endParaRPr lang="en-AU" i="1" dirty="0"/>
          </a:p>
        </p:txBody>
      </p:sp>
      <p:sp>
        <p:nvSpPr>
          <p:cNvPr id="4" name="Slide Number Placeholder 3"/>
          <p:cNvSpPr>
            <a:spLocks noGrp="1"/>
          </p:cNvSpPr>
          <p:nvPr>
            <p:ph type="sldNum" sz="quarter" idx="10"/>
          </p:nvPr>
        </p:nvSpPr>
        <p:spPr/>
        <p:txBody>
          <a:bodyPr/>
          <a:lstStyle/>
          <a:p>
            <a:fld id="{A92A76DC-BCF6-A545-84B4-10D2E9D8FD57}" type="slidenum">
              <a:rPr lang="en-US" smtClean="0"/>
              <a:t>2</a:t>
            </a:fld>
            <a:endParaRPr lang="en-US"/>
          </a:p>
        </p:txBody>
      </p:sp>
    </p:spTree>
    <p:extLst>
      <p:ext uri="{BB962C8B-B14F-4D97-AF65-F5344CB8AC3E}">
        <p14:creationId xmlns:p14="http://schemas.microsoft.com/office/powerpoint/2010/main" val="83646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Cultural </a:t>
            </a:r>
            <a:r>
              <a:rPr lang="en-AU" dirty="0"/>
              <a:t>Engagement </a:t>
            </a:r>
            <a:r>
              <a:rPr lang="en-AU" dirty="0" smtClean="0"/>
              <a:t>Framework is the </a:t>
            </a:r>
            <a:r>
              <a:rPr lang="en-AU" dirty="0"/>
              <a:t>Australia Council’s diversity policy and strategy. </a:t>
            </a:r>
            <a:endParaRPr lang="en-AU" dirty="0" smtClean="0"/>
          </a:p>
          <a:p>
            <a:endParaRPr lang="en-AU" dirty="0"/>
          </a:p>
          <a:p>
            <a:r>
              <a:rPr lang="en-AU" dirty="0" smtClean="0"/>
              <a:t>Under the CEF </a:t>
            </a:r>
            <a:r>
              <a:rPr lang="en-AU" b="1" dirty="0" smtClean="0"/>
              <a:t>diversity</a:t>
            </a:r>
            <a:r>
              <a:rPr lang="en-AU" dirty="0" smtClean="0"/>
              <a:t> </a:t>
            </a:r>
            <a:r>
              <a:rPr lang="en-AU" dirty="0"/>
              <a:t>is a </a:t>
            </a:r>
            <a:r>
              <a:rPr lang="en-AU" b="1" dirty="0"/>
              <a:t>whole of organisation</a:t>
            </a:r>
            <a:r>
              <a:rPr lang="en-AU" dirty="0"/>
              <a:t> approach at the Australia Council. It is a policy and approach applied across the entire organisation, with responsibility for delivery led by </a:t>
            </a:r>
            <a:r>
              <a:rPr lang="en-AU" dirty="0" smtClean="0"/>
              <a:t>the Executive Team. One of the Executive Directors has specific responsibility for ensuring its implementation, with support from our Diversity Team that provides leadership on specific strategies. </a:t>
            </a:r>
          </a:p>
          <a:p>
            <a:endParaRPr lang="en-AU" dirty="0"/>
          </a:p>
          <a:p>
            <a:r>
              <a:rPr lang="en-AU" dirty="0" smtClean="0"/>
              <a:t>However implementation </a:t>
            </a:r>
            <a:r>
              <a:rPr lang="en-AU" dirty="0"/>
              <a:t>and delivery responsibility </a:t>
            </a:r>
            <a:r>
              <a:rPr lang="en-AU" dirty="0" smtClean="0"/>
              <a:t>for ensuring Council meets its commitments to diversity and the CEF are distributed </a:t>
            </a:r>
            <a:r>
              <a:rPr lang="en-AU" dirty="0"/>
              <a:t>across the entire organisation. </a:t>
            </a:r>
          </a:p>
          <a:p>
            <a:endParaRPr lang="en-AU" dirty="0" smtClean="0"/>
          </a:p>
          <a:p>
            <a:r>
              <a:rPr lang="en-AU" dirty="0" smtClean="0"/>
              <a:t>This is different to some other comparable agencies, such as the Arts Council England, which has a dedicated Diversity Unit. </a:t>
            </a:r>
            <a:r>
              <a:rPr lang="en-AU" dirty="0"/>
              <a:t> </a:t>
            </a:r>
          </a:p>
        </p:txBody>
      </p:sp>
      <p:sp>
        <p:nvSpPr>
          <p:cNvPr id="4" name="Slide Number Placeholder 3"/>
          <p:cNvSpPr>
            <a:spLocks noGrp="1"/>
          </p:cNvSpPr>
          <p:nvPr>
            <p:ph type="sldNum" sz="quarter" idx="10"/>
          </p:nvPr>
        </p:nvSpPr>
        <p:spPr/>
        <p:txBody>
          <a:bodyPr/>
          <a:lstStyle/>
          <a:p>
            <a:fld id="{A92A76DC-BCF6-A545-84B4-10D2E9D8FD57}" type="slidenum">
              <a:rPr lang="en-US" smtClean="0"/>
              <a:t>3</a:t>
            </a:fld>
            <a:endParaRPr lang="en-US"/>
          </a:p>
        </p:txBody>
      </p:sp>
    </p:spTree>
    <p:extLst>
      <p:ext uri="{BB962C8B-B14F-4D97-AF65-F5344CB8AC3E}">
        <p14:creationId xmlns:p14="http://schemas.microsoft.com/office/powerpoint/2010/main" val="150842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Australia Council’s commitment to diversity is driven by the artistic dimension first and foremost. </a:t>
            </a:r>
          </a:p>
          <a:p>
            <a:endParaRPr lang="en-AU" dirty="0"/>
          </a:p>
          <a:p>
            <a:r>
              <a:rPr lang="en-AU" dirty="0" smtClean="0"/>
              <a:t>The top statement is the framing statement of our Cultural Engagement Framework. </a:t>
            </a:r>
          </a:p>
          <a:p>
            <a:endParaRPr lang="en-AU" dirty="0"/>
          </a:p>
          <a:p>
            <a:r>
              <a:rPr lang="en-AU" dirty="0" smtClean="0"/>
              <a:t>Of course it also recognises that there are issues of equality, access and inclusion … and there is a fundamental driver within the policy that comes from place </a:t>
            </a:r>
            <a:r>
              <a:rPr lang="en-AU" dirty="0"/>
              <a:t>of recognition of the unequal and uneven forces of cultural representation at play (as </a:t>
            </a:r>
            <a:r>
              <a:rPr lang="en-AU" dirty="0" err="1"/>
              <a:t>Homi</a:t>
            </a:r>
            <a:r>
              <a:rPr lang="en-AU" dirty="0"/>
              <a:t> </a:t>
            </a:r>
            <a:r>
              <a:rPr lang="en-AU" dirty="0" err="1"/>
              <a:t>Bhaba</a:t>
            </a:r>
            <a:r>
              <a:rPr lang="en-AU" dirty="0"/>
              <a:t> would say) in Australian society and culture today. </a:t>
            </a:r>
            <a:endParaRPr lang="en-AU" dirty="0" smtClean="0"/>
          </a:p>
          <a:p>
            <a:endParaRPr lang="en-AU" dirty="0"/>
          </a:p>
          <a:p>
            <a:r>
              <a:rPr lang="en-AU" dirty="0" smtClean="0"/>
              <a:t>These two features of the CEF are intertwined, and are integral to how we think about and approach diversity at Council – driven by the artistic dimension.</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A92A76DC-BCF6-A545-84B4-10D2E9D8FD57}" type="slidenum">
              <a:rPr lang="en-US" smtClean="0"/>
              <a:t>4</a:t>
            </a:fld>
            <a:endParaRPr lang="en-US"/>
          </a:p>
        </p:txBody>
      </p:sp>
    </p:spTree>
    <p:extLst>
      <p:ext uri="{BB962C8B-B14F-4D97-AF65-F5344CB8AC3E}">
        <p14:creationId xmlns:p14="http://schemas.microsoft.com/office/powerpoint/2010/main" val="269620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t>
            </a:r>
            <a:r>
              <a:rPr lang="en-AU" dirty="0"/>
              <a:t>underlying premise of our CEF is that of </a:t>
            </a:r>
            <a:r>
              <a:rPr lang="en-AU" b="1" dirty="0"/>
              <a:t>intersectionality</a:t>
            </a:r>
            <a:r>
              <a:rPr lang="en-AU" dirty="0"/>
              <a:t> which - simply put - acknowledges the complexities, diversities and commonalities across and within members of society who are structurally disadvantaged. </a:t>
            </a:r>
            <a:endParaRPr lang="en-AU" dirty="0" smtClean="0"/>
          </a:p>
          <a:p>
            <a:endParaRPr lang="en-AU" dirty="0"/>
          </a:p>
          <a:p>
            <a:r>
              <a:rPr lang="en-AU" dirty="0" smtClean="0"/>
              <a:t>The CEF also has specific priority groups that have been identified as needing targeted consideration. (These groups are – First Nations Australians, children and young people, cultural diversity, regional and remote Australia, people with disability and older people)</a:t>
            </a:r>
          </a:p>
          <a:p>
            <a:endParaRPr lang="en-AU" dirty="0"/>
          </a:p>
          <a:p>
            <a:r>
              <a:rPr lang="en-AU" dirty="0" smtClean="0"/>
              <a:t>This is not to say that other groups are not important – we do monitor our investment and needs for specific strategies and responses in relation to other groups – such as gender, for instance. </a:t>
            </a:r>
          </a:p>
          <a:p>
            <a:endParaRPr lang="en-AU" dirty="0"/>
          </a:p>
          <a:p>
            <a:r>
              <a:rPr lang="en-AU" dirty="0" smtClean="0"/>
              <a:t>These priorities recognise a range of inequities persist in the arts: </a:t>
            </a:r>
          </a:p>
          <a:p>
            <a:r>
              <a:rPr lang="en-AU" dirty="0" smtClean="0"/>
              <a:t>- Recent research found that CALD artists are under-represented in Australia, that the artist population is ageing faster than the wider population,  and that artists from regional Australia earn less than artists from the city, and similarly artists that identify with disability earn considerably less than able-bodied counterparts. There’s also a gender pay gap.  </a:t>
            </a:r>
          </a:p>
          <a:p>
            <a:endParaRPr lang="en-AU" dirty="0"/>
          </a:p>
        </p:txBody>
      </p:sp>
      <p:sp>
        <p:nvSpPr>
          <p:cNvPr id="4" name="Slide Number Placeholder 3"/>
          <p:cNvSpPr>
            <a:spLocks noGrp="1"/>
          </p:cNvSpPr>
          <p:nvPr>
            <p:ph type="sldNum" sz="quarter" idx="10"/>
          </p:nvPr>
        </p:nvSpPr>
        <p:spPr/>
        <p:txBody>
          <a:bodyPr/>
          <a:lstStyle/>
          <a:p>
            <a:fld id="{A92A76DC-BCF6-A545-84B4-10D2E9D8FD57}" type="slidenum">
              <a:rPr lang="en-US" smtClean="0"/>
              <a:t>5</a:t>
            </a:fld>
            <a:endParaRPr lang="en-US"/>
          </a:p>
        </p:txBody>
      </p:sp>
    </p:spTree>
    <p:extLst>
      <p:ext uri="{BB962C8B-B14F-4D97-AF65-F5344CB8AC3E}">
        <p14:creationId xmlns:p14="http://schemas.microsoft.com/office/powerpoint/2010/main" val="288968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 noting the whole of organisation approach, there are a number of action areas:</a:t>
            </a:r>
            <a:endParaRPr lang="en-AU" dirty="0"/>
          </a:p>
          <a:p>
            <a:endParaRPr lang="en-AU" sz="700" dirty="0" smtClean="0"/>
          </a:p>
          <a:p>
            <a:r>
              <a:rPr lang="en-AU" dirty="0" smtClean="0"/>
              <a:t>Our commitment to First Nations Australians includes a dedicated Aboriginal and Torres Strait Islander Arts Strategy Unit, and a central goal in our strategic plan. </a:t>
            </a:r>
          </a:p>
          <a:p>
            <a:endParaRPr lang="en-AU" sz="800" dirty="0"/>
          </a:p>
          <a:p>
            <a:r>
              <a:rPr lang="en-AU" dirty="0" smtClean="0"/>
              <a:t>We recently adopted a new Disability Action Plan 2017-19 with public commitments on the accessibility of our programs, and support for artists and arts leaders. This included commitments to groups across all of our priority areas.  </a:t>
            </a:r>
          </a:p>
          <a:p>
            <a:endParaRPr lang="en-AU" sz="800" dirty="0"/>
          </a:p>
          <a:p>
            <a:r>
              <a:rPr lang="en-AU" dirty="0" smtClean="0"/>
              <a:t>Peer diversity is another important priority - we set targets and monitor. When forming </a:t>
            </a:r>
            <a:r>
              <a:rPr lang="en-AU" dirty="0"/>
              <a:t>peer panels </a:t>
            </a:r>
            <a:r>
              <a:rPr lang="en-AU" dirty="0" smtClean="0"/>
              <a:t>to assess grants we </a:t>
            </a:r>
            <a:r>
              <a:rPr lang="en-AU" dirty="0"/>
              <a:t>consider </a:t>
            </a:r>
            <a:r>
              <a:rPr lang="en-AU" dirty="0" smtClean="0"/>
              <a:t>relevant </a:t>
            </a:r>
            <a:r>
              <a:rPr lang="en-AU" dirty="0"/>
              <a:t>knowledge and expertise, but we also consider and monitor diversity across a range of </a:t>
            </a:r>
            <a:r>
              <a:rPr lang="en-AU" dirty="0" smtClean="0"/>
              <a:t>characteristics. For instance, 16</a:t>
            </a:r>
            <a:r>
              <a:rPr lang="en-AU" dirty="0"/>
              <a:t>% of </a:t>
            </a:r>
            <a:r>
              <a:rPr lang="en-AU" dirty="0" smtClean="0"/>
              <a:t>peers </a:t>
            </a:r>
            <a:r>
              <a:rPr lang="en-AU" dirty="0"/>
              <a:t>who’ve sat on peer assessment panels between March 2015 and June 2017 were from culturally and linguistically diverse </a:t>
            </a:r>
            <a:r>
              <a:rPr lang="en-AU" dirty="0" smtClean="0"/>
              <a:t>backgrounds. We’re also tracking increasing funding for diverse artists through these programs.</a:t>
            </a:r>
          </a:p>
          <a:p>
            <a:endParaRPr lang="en-AU" sz="800" dirty="0"/>
          </a:p>
          <a:p>
            <a:r>
              <a:rPr lang="en-AU" dirty="0" smtClean="0"/>
              <a:t>Research is also critical. Our Arts Participation Survey included a number of new questions about diversity and the results demonstrated the increasing importance and value of the arts to social cohesion in Australia. We are working towards public reporting on diversity in the next 18 months, which will further illuminate our commitments and impact.  </a:t>
            </a:r>
            <a:endParaRPr lang="en-AU" dirty="0"/>
          </a:p>
        </p:txBody>
      </p:sp>
      <p:sp>
        <p:nvSpPr>
          <p:cNvPr id="4" name="Slide Number Placeholder 3"/>
          <p:cNvSpPr>
            <a:spLocks noGrp="1"/>
          </p:cNvSpPr>
          <p:nvPr>
            <p:ph type="sldNum" sz="quarter" idx="10"/>
          </p:nvPr>
        </p:nvSpPr>
        <p:spPr/>
        <p:txBody>
          <a:bodyPr/>
          <a:lstStyle/>
          <a:p>
            <a:fld id="{A92A76DC-BCF6-A545-84B4-10D2E9D8FD57}" type="slidenum">
              <a:rPr lang="en-US" smtClean="0"/>
              <a:t>6</a:t>
            </a:fld>
            <a:endParaRPr lang="en-US"/>
          </a:p>
        </p:txBody>
      </p:sp>
    </p:spTree>
    <p:extLst>
      <p:ext uri="{BB962C8B-B14F-4D97-AF65-F5344CB8AC3E}">
        <p14:creationId xmlns:p14="http://schemas.microsoft.com/office/powerpoint/2010/main" val="372102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Finishing with an excerpt from our recent study on artists careers </a:t>
            </a:r>
            <a:r>
              <a:rPr lang="en-AU" i="1" dirty="0" smtClean="0"/>
              <a:t>Making Art Work</a:t>
            </a:r>
            <a:r>
              <a:rPr lang="en-AU" dirty="0" smtClean="0"/>
              <a:t> –which examined the size of the current artist population </a:t>
            </a:r>
          </a:p>
          <a:p>
            <a:endParaRPr lang="en-AU" dirty="0"/>
          </a:p>
          <a:p>
            <a:r>
              <a:rPr lang="en-AU" dirty="0" smtClean="0"/>
              <a:t>The Australia Council response featured examples from a range of artists – including performer Emma J Hawkins who summed up the challenges and opportunities for artists that sums up the ingenuity and creative as well as the challenges for artists who disrupt dominant conceptions and representations and who are reframing Australia’s artistic canon as they forge their path … </a:t>
            </a:r>
          </a:p>
          <a:p>
            <a:endParaRPr lang="en-AU" dirty="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A92A76DC-BCF6-A545-84B4-10D2E9D8FD57}" type="slidenum">
              <a:rPr lang="en-US" smtClean="0"/>
              <a:t>7</a:t>
            </a:fld>
            <a:endParaRPr lang="en-US"/>
          </a:p>
        </p:txBody>
      </p:sp>
    </p:spTree>
    <p:extLst>
      <p:ext uri="{BB962C8B-B14F-4D97-AF65-F5344CB8AC3E}">
        <p14:creationId xmlns:p14="http://schemas.microsoft.com/office/powerpoint/2010/main" val="422586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Text Placeholder 47"/>
          <p:cNvSpPr>
            <a:spLocks noGrp="1"/>
          </p:cNvSpPr>
          <p:nvPr>
            <p:ph type="body" sz="quarter" idx="10" hasCustomPrompt="1"/>
          </p:nvPr>
        </p:nvSpPr>
        <p:spPr>
          <a:xfrm>
            <a:off x="560387" y="458952"/>
            <a:ext cx="11007727" cy="2215991"/>
          </a:xfrm>
          <a:prstGeom prst="rect">
            <a:avLst/>
          </a:prstGeom>
        </p:spPr>
        <p:txBody>
          <a:bodyPr lIns="0" tIns="0" rIns="0" bIns="0">
            <a:noAutofit/>
          </a:bodyPr>
          <a:lstStyle>
            <a:lvl1pPr marL="0" indent="0">
              <a:lnSpc>
                <a:spcPct val="100000"/>
              </a:lnSpc>
              <a:spcBef>
                <a:spcPts val="0"/>
              </a:spcBef>
              <a:buNone/>
              <a:defRPr sz="7200" spc="-151">
                <a:solidFill>
                  <a:schemeClr val="accent6"/>
                </a:solidFill>
              </a:defRPr>
            </a:lvl1pPr>
            <a:lvl2pPr marL="457189" indent="0">
              <a:buNone/>
              <a:defRPr>
                <a:solidFill>
                  <a:schemeClr val="accent6"/>
                </a:solidFill>
              </a:defRPr>
            </a:lvl2pPr>
            <a:lvl3pPr marL="914377" indent="0">
              <a:buNone/>
              <a:defRPr>
                <a:solidFill>
                  <a:schemeClr val="accent6"/>
                </a:solidFill>
              </a:defRPr>
            </a:lvl3pPr>
            <a:lvl4pPr marL="1371566" indent="0">
              <a:buNone/>
              <a:defRPr>
                <a:solidFill>
                  <a:schemeClr val="accent6"/>
                </a:solidFill>
              </a:defRPr>
            </a:lvl4pPr>
            <a:lvl5pPr marL="1828754" indent="0">
              <a:buNone/>
              <a:defRPr>
                <a:solidFill>
                  <a:schemeClr val="accent6"/>
                </a:solidFill>
              </a:defRPr>
            </a:lvl5pPr>
          </a:lstStyle>
          <a:p>
            <a:pPr lvl="0"/>
            <a:r>
              <a:rPr lang="en-US" sz="7200" dirty="0" smtClean="0"/>
              <a:t>Presentation </a:t>
            </a:r>
          </a:p>
          <a:p>
            <a:pPr lvl="0"/>
            <a:r>
              <a:rPr lang="en-US" sz="7200" dirty="0" smtClean="0"/>
              <a:t>Heading (Arial </a:t>
            </a:r>
            <a:r>
              <a:rPr lang="en-US" sz="7200" dirty="0" err="1" smtClean="0"/>
              <a:t>Reg</a:t>
            </a:r>
            <a:r>
              <a:rPr lang="en-US" sz="7200" dirty="0" smtClean="0"/>
              <a:t> 72pt) #</a:t>
            </a:r>
            <a:endParaRPr lang="en-US" dirty="0"/>
          </a:p>
        </p:txBody>
      </p:sp>
      <p:sp>
        <p:nvSpPr>
          <p:cNvPr id="50" name="Text Placeholder 49"/>
          <p:cNvSpPr>
            <a:spLocks noGrp="1"/>
          </p:cNvSpPr>
          <p:nvPr>
            <p:ph type="body" sz="quarter" idx="11" hasCustomPrompt="1"/>
          </p:nvPr>
        </p:nvSpPr>
        <p:spPr>
          <a:xfrm>
            <a:off x="600075" y="4588116"/>
            <a:ext cx="6743700" cy="861774"/>
          </a:xfrm>
          <a:prstGeom prst="rect">
            <a:avLst/>
          </a:prstGeom>
        </p:spPr>
        <p:txBody>
          <a:bodyPr lIns="0" tIns="0" rIns="0" bIns="0" anchor="b" anchorCtr="0">
            <a:spAutoFit/>
          </a:bodyPr>
          <a:lstStyle>
            <a:lvl1pPr marL="0" indent="0">
              <a:lnSpc>
                <a:spcPct val="100000"/>
              </a:lnSpc>
              <a:spcBef>
                <a:spcPts val="0"/>
              </a:spcBef>
              <a:buNone/>
              <a:defRPr b="1" spc="-151" baseline="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r>
              <a:rPr lang="en-US" dirty="0" err="1" smtClean="0"/>
              <a:t>Firstname</a:t>
            </a:r>
            <a:r>
              <a:rPr lang="en-US" dirty="0" smtClean="0"/>
              <a:t> </a:t>
            </a:r>
            <a:r>
              <a:rPr lang="en-US" dirty="0" err="1" smtClean="0"/>
              <a:t>Lastname</a:t>
            </a:r>
            <a:r>
              <a:rPr lang="en-US" dirty="0" smtClean="0"/>
              <a:t> (Arial Bold 28pt)</a:t>
            </a:r>
          </a:p>
          <a:p>
            <a:r>
              <a:rPr lang="en-US" b="0" dirty="0" smtClean="0"/>
              <a:t>Title/Position (Arial </a:t>
            </a:r>
            <a:r>
              <a:rPr lang="en-US" b="0" dirty="0" err="1" smtClean="0"/>
              <a:t>Reg</a:t>
            </a:r>
            <a:r>
              <a:rPr lang="en-US" b="0" dirty="0" smtClean="0"/>
              <a:t> 28pt) #</a:t>
            </a:r>
            <a:endParaRPr lang="en-US" b="0" dirty="0"/>
          </a:p>
        </p:txBody>
      </p:sp>
      <p:sp>
        <p:nvSpPr>
          <p:cNvPr id="152" name="TextBox 151"/>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153" name="TextBox 152"/>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154" name="TextBox 153"/>
          <p:cNvSpPr txBox="1"/>
          <p:nvPr userDrawn="1"/>
        </p:nvSpPr>
        <p:spPr>
          <a:xfrm>
            <a:off x="3558013" y="5798745"/>
            <a:ext cx="184731" cy="369332"/>
          </a:xfrm>
          <a:prstGeom prst="rect">
            <a:avLst/>
          </a:prstGeom>
          <a:noFill/>
        </p:spPr>
        <p:txBody>
          <a:bodyPr wrap="none" rtlCol="0">
            <a:spAutoFit/>
          </a:bodyPr>
          <a:lstStyle/>
          <a:p>
            <a:endParaRPr lang="en-US" sz="1800"/>
          </a:p>
        </p:txBody>
      </p:sp>
      <p:cxnSp>
        <p:nvCxnSpPr>
          <p:cNvPr id="155" name="Straight Connector 154"/>
          <p:cNvCxnSpPr/>
          <p:nvPr userDrawn="1"/>
        </p:nvCxnSpPr>
        <p:spPr>
          <a:xfrm>
            <a:off x="11568113" y="-1113183"/>
            <a:ext cx="0" cy="105456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56" name="Straight Connector 155"/>
          <p:cNvCxnSpPr/>
          <p:nvPr userDrawn="1"/>
        </p:nvCxnSpPr>
        <p:spPr>
          <a:xfrm>
            <a:off x="11568113" y="6936499"/>
            <a:ext cx="0" cy="1544892"/>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57" name="Straight Connector 156"/>
          <p:cNvCxnSpPr/>
          <p:nvPr userDrawn="1"/>
        </p:nvCxnSpPr>
        <p:spPr>
          <a:xfrm>
            <a:off x="623888" y="6936499"/>
            <a:ext cx="0" cy="1558144"/>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58" name="Straight Connector 157"/>
          <p:cNvCxnSpPr/>
          <p:nvPr userDrawn="1"/>
        </p:nvCxnSpPr>
        <p:spPr>
          <a:xfrm>
            <a:off x="12192001" y="692150"/>
            <a:ext cx="181554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userDrawn="1"/>
        </p:nvCxnSpPr>
        <p:spPr>
          <a:xfrm>
            <a:off x="12192001" y="5373539"/>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12192000" y="6858000"/>
            <a:ext cx="189506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12192001" y="1449386"/>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userDrawn="1"/>
        </p:nvCxnSpPr>
        <p:spPr>
          <a:xfrm>
            <a:off x="12192001" y="0"/>
            <a:ext cx="184205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userDrawn="1"/>
        </p:nvCxnSpPr>
        <p:spPr>
          <a:xfrm>
            <a:off x="0" y="6858002"/>
            <a:ext cx="0" cy="1636643"/>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164" name="TextBox 163"/>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165" name="Title 1"/>
          <p:cNvSpPr txBox="1">
            <a:spLocks/>
          </p:cNvSpPr>
          <p:nvPr userDrawn="1"/>
        </p:nvSpPr>
        <p:spPr>
          <a:xfrm>
            <a:off x="1229461" y="-645821"/>
            <a:ext cx="9762391"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166" name="Right Arrow 165"/>
          <p:cNvSpPr/>
          <p:nvPr userDrawn="1"/>
        </p:nvSpPr>
        <p:spPr>
          <a:xfrm rot="10800000">
            <a:off x="618897" y="-532078"/>
            <a:ext cx="61056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Right Arrow 166"/>
          <p:cNvSpPr/>
          <p:nvPr userDrawn="1"/>
        </p:nvSpPr>
        <p:spPr>
          <a:xfrm>
            <a:off x="10978599" y="-545330"/>
            <a:ext cx="5889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Title 1"/>
          <p:cNvSpPr txBox="1">
            <a:spLocks/>
          </p:cNvSpPr>
          <p:nvPr userDrawn="1"/>
        </p:nvSpPr>
        <p:spPr>
          <a:xfrm>
            <a:off x="-2014330" y="-710519"/>
            <a:ext cx="188489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169" name="Right Arrow 168"/>
          <p:cNvSpPr/>
          <p:nvPr userDrawn="1"/>
        </p:nvSpPr>
        <p:spPr>
          <a:xfrm>
            <a:off x="-129440" y="-531963"/>
            <a:ext cx="753327" cy="1746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Title 1"/>
          <p:cNvSpPr txBox="1">
            <a:spLocks/>
          </p:cNvSpPr>
          <p:nvPr userDrawn="1"/>
        </p:nvSpPr>
        <p:spPr>
          <a:xfrm>
            <a:off x="1234524" y="7010401"/>
            <a:ext cx="9744075"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171" name="Right Arrow 170"/>
          <p:cNvSpPr/>
          <p:nvPr userDrawn="1"/>
        </p:nvSpPr>
        <p:spPr>
          <a:xfrm rot="10800000">
            <a:off x="636587" y="7124695"/>
            <a:ext cx="598488"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Right Arrow 171"/>
          <p:cNvSpPr/>
          <p:nvPr userDrawn="1"/>
        </p:nvSpPr>
        <p:spPr>
          <a:xfrm>
            <a:off x="10991851" y="7124695"/>
            <a:ext cx="5762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Title 1"/>
          <p:cNvSpPr txBox="1">
            <a:spLocks/>
          </p:cNvSpPr>
          <p:nvPr userDrawn="1"/>
        </p:nvSpPr>
        <p:spPr>
          <a:xfrm>
            <a:off x="12337773" y="-750275"/>
            <a:ext cx="1736035"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174" name="Right Arrow 173"/>
          <p:cNvSpPr/>
          <p:nvPr userDrawn="1"/>
        </p:nvSpPr>
        <p:spPr>
          <a:xfrm rot="10800000">
            <a:off x="11580811" y="-545215"/>
            <a:ext cx="770215" cy="1741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5" name="Right Arrow 174"/>
          <p:cNvSpPr/>
          <p:nvPr userDrawn="1"/>
        </p:nvSpPr>
        <p:spPr>
          <a:xfrm rot="5400000">
            <a:off x="12228438" y="258693"/>
            <a:ext cx="692154" cy="1747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6" name="Title 1"/>
          <p:cNvSpPr txBox="1">
            <a:spLocks/>
          </p:cNvSpPr>
          <p:nvPr userDrawn="1"/>
        </p:nvSpPr>
        <p:spPr>
          <a:xfrm>
            <a:off x="12308189" y="5798746"/>
            <a:ext cx="1765300"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177" name="Title 1"/>
          <p:cNvSpPr txBox="1">
            <a:spLocks/>
          </p:cNvSpPr>
          <p:nvPr userDrawn="1"/>
        </p:nvSpPr>
        <p:spPr>
          <a:xfrm>
            <a:off x="-2001078" y="3329560"/>
            <a:ext cx="1871639"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Body text to remain within margins</a:t>
            </a:r>
          </a:p>
        </p:txBody>
      </p:sp>
      <p:sp>
        <p:nvSpPr>
          <p:cNvPr id="178" name="Right Arrow 177"/>
          <p:cNvSpPr/>
          <p:nvPr userDrawn="1"/>
        </p:nvSpPr>
        <p:spPr>
          <a:xfrm rot="16200000">
            <a:off x="-1189766"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9" name="Right Arrow 178"/>
          <p:cNvSpPr/>
          <p:nvPr userDrawn="1"/>
        </p:nvSpPr>
        <p:spPr>
          <a:xfrm rot="5400000">
            <a:off x="-104188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ight Arrow 179"/>
          <p:cNvSpPr/>
          <p:nvPr userDrawn="1"/>
        </p:nvSpPr>
        <p:spPr>
          <a:xfrm rot="5400000">
            <a:off x="1238506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ight Arrow 180"/>
          <p:cNvSpPr/>
          <p:nvPr userDrawn="1"/>
        </p:nvSpPr>
        <p:spPr>
          <a:xfrm rot="16200000">
            <a:off x="12358619"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Right Arrow 181"/>
          <p:cNvSpPr/>
          <p:nvPr userDrawn="1"/>
        </p:nvSpPr>
        <p:spPr>
          <a:xfrm rot="5400000">
            <a:off x="-692861" y="171569"/>
            <a:ext cx="851176" cy="1634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Right Arrow 182"/>
          <p:cNvSpPr/>
          <p:nvPr userDrawn="1"/>
        </p:nvSpPr>
        <p:spPr>
          <a:xfrm rot="5400000">
            <a:off x="-45704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4" name="Right Arrow 183"/>
          <p:cNvSpPr/>
          <p:nvPr userDrawn="1"/>
        </p:nvSpPr>
        <p:spPr>
          <a:xfrm rot="16200000">
            <a:off x="-483495"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5" name="Straight Connector 184"/>
          <p:cNvCxnSpPr/>
          <p:nvPr userDrawn="1"/>
        </p:nvCxnSpPr>
        <p:spPr>
          <a:xfrm flipV="1">
            <a:off x="-2014331" y="692152"/>
            <a:ext cx="1974379" cy="10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1948070" y="5386791"/>
            <a:ext cx="194807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2001078" y="6858000"/>
            <a:ext cx="196112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2014331" y="1462638"/>
            <a:ext cx="20143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1987630" y="0"/>
            <a:ext cx="19876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12192000" y="-1126435"/>
            <a:ext cx="0" cy="1126435"/>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91" name="Straight Connector 190"/>
          <p:cNvCxnSpPr/>
          <p:nvPr userDrawn="1"/>
        </p:nvCxnSpPr>
        <p:spPr>
          <a:xfrm>
            <a:off x="6238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p:nvPr userDrawn="1"/>
        </p:nvCxnSpPr>
        <p:spPr>
          <a:xfrm>
            <a:off x="142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93" name="Straight Connector 192"/>
          <p:cNvCxnSpPr/>
          <p:nvPr userDrawn="1"/>
        </p:nvCxnSpPr>
        <p:spPr>
          <a:xfrm>
            <a:off x="12190965" y="6858002"/>
            <a:ext cx="0" cy="159688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194" name="Title 1"/>
          <p:cNvSpPr txBox="1">
            <a:spLocks/>
          </p:cNvSpPr>
          <p:nvPr userDrawn="1"/>
        </p:nvSpPr>
        <p:spPr>
          <a:xfrm>
            <a:off x="-2027583" y="5805489"/>
            <a:ext cx="1884891"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196" name="Rectangle 195"/>
          <p:cNvSpPr/>
          <p:nvPr userDrawn="1"/>
        </p:nvSpPr>
        <p:spPr>
          <a:xfrm>
            <a:off x="-2014329" y="-1139687"/>
            <a:ext cx="16101391" cy="960782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Title 1"/>
          <p:cNvSpPr txBox="1">
            <a:spLocks/>
          </p:cNvSpPr>
          <p:nvPr userDrawn="1"/>
        </p:nvSpPr>
        <p:spPr>
          <a:xfrm>
            <a:off x="12377531" y="3329560"/>
            <a:ext cx="170953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Body text to remain within margins</a:t>
            </a:r>
          </a:p>
        </p:txBody>
      </p:sp>
      <p:sp>
        <p:nvSpPr>
          <p:cNvPr id="198" name="Right Arrow 197"/>
          <p:cNvSpPr/>
          <p:nvPr userDrawn="1"/>
        </p:nvSpPr>
        <p:spPr>
          <a:xfrm rot="16200000">
            <a:off x="11651592"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Right Arrow 198"/>
          <p:cNvSpPr/>
          <p:nvPr userDrawn="1"/>
        </p:nvSpPr>
        <p:spPr>
          <a:xfrm rot="5400000">
            <a:off x="1179946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7376787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436" userDrawn="1">
          <p15:clr>
            <a:srgbClr val="FBAE40"/>
          </p15:clr>
        </p15:guide>
        <p15:guide id="2" pos="393" userDrawn="1">
          <p15:clr>
            <a:srgbClr val="FBAE40"/>
          </p15:clr>
        </p15:guide>
        <p15:guide id="3" pos="5904" userDrawn="1">
          <p15:clr>
            <a:srgbClr val="FBAE40"/>
          </p15:clr>
        </p15:guide>
        <p15:guide id="4" pos="6924" userDrawn="1">
          <p15:clr>
            <a:srgbClr val="FBAE40"/>
          </p15:clr>
        </p15:guide>
        <p15:guide id="5" pos="7287" userDrawn="1">
          <p15:clr>
            <a:srgbClr val="FBAE40"/>
          </p15:clr>
        </p15:guide>
        <p15:guide id="6" orient="horz" pos="913" userDrawn="1">
          <p15:clr>
            <a:srgbClr val="FBAE40"/>
          </p15:clr>
        </p15:guide>
        <p15:guide id="7" orient="horz" pos="3385" userDrawn="1">
          <p15:clr>
            <a:srgbClr val="FBAE40"/>
          </p15:clr>
        </p15:guide>
        <p15:guide id="8" orient="horz" pos="3657" userDrawn="1">
          <p15:clr>
            <a:srgbClr val="FBAE40"/>
          </p15:clr>
        </p15:guide>
        <p15:guide id="9" orient="horz" pos="4110" userDrawn="1">
          <p15:clr>
            <a:srgbClr val="FBAE40"/>
          </p15:clr>
        </p15:guide>
        <p15:guide id="10" pos="779" userDrawn="1">
          <p15:clr>
            <a:srgbClr val="FBAE40"/>
          </p15:clr>
        </p15:guide>
        <p15:guide id="11" orient="horz" pos="1684" userDrawn="1">
          <p15:clr>
            <a:srgbClr val="FBAE40"/>
          </p15:clr>
        </p15:guide>
        <p15:guide id="12" orient="horz" userDrawn="1">
          <p15:clr>
            <a:srgbClr val="FBAE40"/>
          </p15:clr>
        </p15:guide>
        <p15:guide id="13" pos="7680" userDrawn="1">
          <p15:clr>
            <a:srgbClr val="FBAE40"/>
          </p15:clr>
        </p15:guide>
        <p15:guide id="14" userDrawn="1">
          <p15:clr>
            <a:srgbClr val="FBAE40"/>
          </p15:clr>
        </p15:guide>
        <p15:guide id="15" orient="horz" pos="43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636589" y="692150"/>
            <a:ext cx="10944225" cy="626984"/>
          </a:xfrm>
          <a:prstGeom prst="rect">
            <a:avLst/>
          </a:prstGeom>
        </p:spPr>
        <p:txBody>
          <a:bodyPr vert="horz" wrap="square" lIns="0" tIns="0" rIns="0" bIns="0" numCol="1" anchor="t" anchorCtr="0">
            <a:normAutofit/>
          </a:bodyPr>
          <a:lstStyle>
            <a:lvl1pPr>
              <a:spcAft>
                <a:spcPts val="3200"/>
              </a:spcAft>
              <a:defRPr sz="3600" b="1" i="0" spc="-151" baseline="0">
                <a:solidFill>
                  <a:srgbClr val="31ACAE"/>
                </a:solidFill>
                <a:latin typeface="+mj-lt"/>
                <a:ea typeface="Arial" charset="0"/>
                <a:cs typeface="Arial" charset="0"/>
              </a:defRPr>
            </a:lvl1pPr>
          </a:lstStyle>
          <a:p>
            <a:pPr>
              <a:spcAft>
                <a:spcPts val="2400"/>
              </a:spcAft>
            </a:pPr>
            <a:r>
              <a:rPr lang="en-US" sz="3200" b="1" spc="-151" dirty="0" smtClean="0">
                <a:solidFill>
                  <a:srgbClr val="31ACAE"/>
                </a:solidFill>
                <a:latin typeface="+mj-lt"/>
                <a:cs typeface="Arial"/>
              </a:rPr>
              <a:t>Slide Heading #1 (Arial 36pt Bold)</a:t>
            </a:r>
            <a:endParaRPr lang="en-US" sz="3200" dirty="0">
              <a:solidFill>
                <a:srgbClr val="31ACAE"/>
              </a:solidFill>
              <a:latin typeface="+mj-lt"/>
              <a:cs typeface="Arial"/>
            </a:endParaRPr>
          </a:p>
        </p:txBody>
      </p:sp>
      <p:sp>
        <p:nvSpPr>
          <p:cNvPr id="6" name="Text Placeholder 5"/>
          <p:cNvSpPr>
            <a:spLocks noGrp="1"/>
          </p:cNvSpPr>
          <p:nvPr>
            <p:ph type="body" sz="quarter" idx="10" hasCustomPrompt="1"/>
          </p:nvPr>
        </p:nvSpPr>
        <p:spPr>
          <a:xfrm>
            <a:off x="623887" y="1448297"/>
            <a:ext cx="10944227" cy="369332"/>
          </a:xfrm>
          <a:prstGeom prst="rect">
            <a:avLst/>
          </a:prstGeom>
        </p:spPr>
        <p:txBody>
          <a:bodyPr lIns="0" tIns="0" rIns="0" bIns="0">
            <a:spAutoFit/>
          </a:bodyPr>
          <a:lstStyle>
            <a:lvl1pPr marL="0" marR="0" indent="0" algn="l" defTabSz="914377" rtl="0" eaLnBrk="1" fontAlgn="auto" latinLnBrk="0" hangingPunct="1">
              <a:lnSpc>
                <a:spcPct val="100000"/>
              </a:lnSpc>
              <a:spcBef>
                <a:spcPts val="1000"/>
              </a:spcBef>
              <a:spcAft>
                <a:spcPts val="0"/>
              </a:spcAft>
              <a:buClrTx/>
              <a:buSzTx/>
              <a:buFont typeface="Arial"/>
              <a:buNone/>
              <a:tabLst/>
              <a:defRPr lang="en-US" sz="2400" baseline="0" dirty="0">
                <a:solidFill>
                  <a:schemeClr val="accent6"/>
                </a:solidFill>
              </a:defRPr>
            </a:lvl1pPr>
          </a:lstStyle>
          <a:p>
            <a:pPr marL="0" lvl="0" indent="0">
              <a:buNone/>
            </a:pPr>
            <a:r>
              <a:rPr lang="en-US" dirty="0" smtClean="0"/>
              <a:t>Body copy text – minimum 24pt (Arial Regular)</a:t>
            </a:r>
          </a:p>
        </p:txBody>
      </p:sp>
      <p:sp>
        <p:nvSpPr>
          <p:cNvPr id="68" name="TextBox 67"/>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69" name="TextBox 68"/>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70" name="TextBox 69"/>
          <p:cNvSpPr txBox="1"/>
          <p:nvPr userDrawn="1"/>
        </p:nvSpPr>
        <p:spPr>
          <a:xfrm>
            <a:off x="3558013" y="5798745"/>
            <a:ext cx="184731" cy="369332"/>
          </a:xfrm>
          <a:prstGeom prst="rect">
            <a:avLst/>
          </a:prstGeom>
          <a:noFill/>
        </p:spPr>
        <p:txBody>
          <a:bodyPr wrap="none" rtlCol="0">
            <a:spAutoFit/>
          </a:bodyPr>
          <a:lstStyle/>
          <a:p>
            <a:endParaRPr lang="en-US" sz="1800"/>
          </a:p>
        </p:txBody>
      </p:sp>
      <p:cxnSp>
        <p:nvCxnSpPr>
          <p:cNvPr id="71" name="Straight Connector 70"/>
          <p:cNvCxnSpPr/>
          <p:nvPr userDrawn="1"/>
        </p:nvCxnSpPr>
        <p:spPr>
          <a:xfrm>
            <a:off x="11568113" y="-1113183"/>
            <a:ext cx="0" cy="105456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72" name="Straight Connector 71"/>
          <p:cNvCxnSpPr/>
          <p:nvPr userDrawn="1"/>
        </p:nvCxnSpPr>
        <p:spPr>
          <a:xfrm>
            <a:off x="11568113" y="6936501"/>
            <a:ext cx="0" cy="65699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userDrawn="1"/>
        </p:nvCxnSpPr>
        <p:spPr>
          <a:xfrm>
            <a:off x="623888" y="6936501"/>
            <a:ext cx="0" cy="65699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74" name="Straight Connector 73"/>
          <p:cNvCxnSpPr/>
          <p:nvPr userDrawn="1"/>
        </p:nvCxnSpPr>
        <p:spPr>
          <a:xfrm>
            <a:off x="12192001" y="692150"/>
            <a:ext cx="181554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12192001" y="5373539"/>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12192000" y="6858000"/>
            <a:ext cx="189506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12192001" y="1449386"/>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12192001" y="0"/>
            <a:ext cx="184205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0" y="6858002"/>
            <a:ext cx="0" cy="1636643"/>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80" name="TextBox 79"/>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81" name="Title 1"/>
          <p:cNvSpPr txBox="1">
            <a:spLocks/>
          </p:cNvSpPr>
          <p:nvPr userDrawn="1"/>
        </p:nvSpPr>
        <p:spPr>
          <a:xfrm>
            <a:off x="1229461" y="-645821"/>
            <a:ext cx="9762391"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82" name="Right Arrow 81"/>
          <p:cNvSpPr/>
          <p:nvPr userDrawn="1"/>
        </p:nvSpPr>
        <p:spPr>
          <a:xfrm rot="10800000">
            <a:off x="618897" y="-532078"/>
            <a:ext cx="61056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ight Arrow 82"/>
          <p:cNvSpPr/>
          <p:nvPr userDrawn="1"/>
        </p:nvSpPr>
        <p:spPr>
          <a:xfrm>
            <a:off x="10978599" y="-545330"/>
            <a:ext cx="5889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Title 1"/>
          <p:cNvSpPr txBox="1">
            <a:spLocks/>
          </p:cNvSpPr>
          <p:nvPr userDrawn="1"/>
        </p:nvSpPr>
        <p:spPr>
          <a:xfrm>
            <a:off x="-2014330" y="-710519"/>
            <a:ext cx="188489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85" name="Right Arrow 84"/>
          <p:cNvSpPr/>
          <p:nvPr userDrawn="1"/>
        </p:nvSpPr>
        <p:spPr>
          <a:xfrm>
            <a:off x="-129440" y="-531963"/>
            <a:ext cx="753327" cy="1746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Title 1"/>
          <p:cNvSpPr txBox="1">
            <a:spLocks/>
          </p:cNvSpPr>
          <p:nvPr userDrawn="1"/>
        </p:nvSpPr>
        <p:spPr>
          <a:xfrm>
            <a:off x="1234524" y="7010401"/>
            <a:ext cx="9744075"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87" name="Right Arrow 86"/>
          <p:cNvSpPr/>
          <p:nvPr userDrawn="1"/>
        </p:nvSpPr>
        <p:spPr>
          <a:xfrm rot="10800000">
            <a:off x="636587" y="7124695"/>
            <a:ext cx="598488"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ight Arrow 87"/>
          <p:cNvSpPr/>
          <p:nvPr userDrawn="1"/>
        </p:nvSpPr>
        <p:spPr>
          <a:xfrm>
            <a:off x="10991851" y="7124695"/>
            <a:ext cx="5762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Title 1"/>
          <p:cNvSpPr txBox="1">
            <a:spLocks/>
          </p:cNvSpPr>
          <p:nvPr userDrawn="1"/>
        </p:nvSpPr>
        <p:spPr>
          <a:xfrm>
            <a:off x="12337773" y="-750275"/>
            <a:ext cx="1736035"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90" name="Right Arrow 89"/>
          <p:cNvSpPr/>
          <p:nvPr userDrawn="1"/>
        </p:nvSpPr>
        <p:spPr>
          <a:xfrm rot="10800000">
            <a:off x="11580811" y="-545215"/>
            <a:ext cx="770215" cy="1741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Right Arrow 90"/>
          <p:cNvSpPr/>
          <p:nvPr userDrawn="1"/>
        </p:nvSpPr>
        <p:spPr>
          <a:xfrm rot="5400000">
            <a:off x="12228438" y="258693"/>
            <a:ext cx="692154" cy="1747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Title 1"/>
          <p:cNvSpPr txBox="1">
            <a:spLocks/>
          </p:cNvSpPr>
          <p:nvPr userDrawn="1"/>
        </p:nvSpPr>
        <p:spPr>
          <a:xfrm>
            <a:off x="12308189" y="5798746"/>
            <a:ext cx="1765300"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93" name="Title 1"/>
          <p:cNvSpPr txBox="1">
            <a:spLocks/>
          </p:cNvSpPr>
          <p:nvPr userDrawn="1"/>
        </p:nvSpPr>
        <p:spPr>
          <a:xfrm>
            <a:off x="-2001078" y="3329560"/>
            <a:ext cx="1871639"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Body text to remain within margins</a:t>
            </a:r>
          </a:p>
        </p:txBody>
      </p:sp>
      <p:sp>
        <p:nvSpPr>
          <p:cNvPr id="94" name="Right Arrow 93"/>
          <p:cNvSpPr/>
          <p:nvPr userDrawn="1"/>
        </p:nvSpPr>
        <p:spPr>
          <a:xfrm rot="16200000">
            <a:off x="-1189766"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Right Arrow 94"/>
          <p:cNvSpPr/>
          <p:nvPr userDrawn="1"/>
        </p:nvSpPr>
        <p:spPr>
          <a:xfrm rot="5400000">
            <a:off x="-104188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Right Arrow 95"/>
          <p:cNvSpPr/>
          <p:nvPr userDrawn="1"/>
        </p:nvSpPr>
        <p:spPr>
          <a:xfrm rot="5400000">
            <a:off x="1238506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Right Arrow 96"/>
          <p:cNvSpPr/>
          <p:nvPr userDrawn="1"/>
        </p:nvSpPr>
        <p:spPr>
          <a:xfrm rot="16200000">
            <a:off x="12358619"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Right Arrow 97"/>
          <p:cNvSpPr/>
          <p:nvPr userDrawn="1"/>
        </p:nvSpPr>
        <p:spPr>
          <a:xfrm rot="5400000">
            <a:off x="-692861" y="171569"/>
            <a:ext cx="851176" cy="1634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Right Arrow 98"/>
          <p:cNvSpPr/>
          <p:nvPr userDrawn="1"/>
        </p:nvSpPr>
        <p:spPr>
          <a:xfrm rot="5400000">
            <a:off x="-45704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Right Arrow 99"/>
          <p:cNvSpPr/>
          <p:nvPr userDrawn="1"/>
        </p:nvSpPr>
        <p:spPr>
          <a:xfrm rot="16200000">
            <a:off x="-483495"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1" name="Straight Connector 100"/>
          <p:cNvCxnSpPr/>
          <p:nvPr userDrawn="1"/>
        </p:nvCxnSpPr>
        <p:spPr>
          <a:xfrm flipV="1">
            <a:off x="-2014331" y="692152"/>
            <a:ext cx="1974379" cy="10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1948070" y="5386791"/>
            <a:ext cx="194807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2001078" y="6858000"/>
            <a:ext cx="196112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2014331" y="1462638"/>
            <a:ext cx="20143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1987630" y="0"/>
            <a:ext cx="19876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12192000" y="-1126435"/>
            <a:ext cx="0" cy="1126435"/>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07" name="Straight Connector 106"/>
          <p:cNvCxnSpPr/>
          <p:nvPr userDrawn="1"/>
        </p:nvCxnSpPr>
        <p:spPr>
          <a:xfrm>
            <a:off x="6238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08" name="Straight Connector 107"/>
          <p:cNvCxnSpPr/>
          <p:nvPr userDrawn="1"/>
        </p:nvCxnSpPr>
        <p:spPr>
          <a:xfrm>
            <a:off x="142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09" name="Straight Connector 108"/>
          <p:cNvCxnSpPr/>
          <p:nvPr userDrawn="1"/>
        </p:nvCxnSpPr>
        <p:spPr>
          <a:xfrm>
            <a:off x="12190965" y="6858002"/>
            <a:ext cx="0" cy="159688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110" name="Title 1"/>
          <p:cNvSpPr txBox="1">
            <a:spLocks/>
          </p:cNvSpPr>
          <p:nvPr userDrawn="1"/>
        </p:nvSpPr>
        <p:spPr>
          <a:xfrm>
            <a:off x="-2027583" y="5805489"/>
            <a:ext cx="1884891"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112" name="Rectangle 111"/>
          <p:cNvSpPr/>
          <p:nvPr userDrawn="1"/>
        </p:nvSpPr>
        <p:spPr>
          <a:xfrm>
            <a:off x="-2014329" y="-1139687"/>
            <a:ext cx="16101391" cy="960782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Title 1"/>
          <p:cNvSpPr txBox="1">
            <a:spLocks/>
          </p:cNvSpPr>
          <p:nvPr userDrawn="1"/>
        </p:nvSpPr>
        <p:spPr>
          <a:xfrm>
            <a:off x="12377531" y="3329560"/>
            <a:ext cx="170953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Body text to remain within margins</a:t>
            </a:r>
          </a:p>
        </p:txBody>
      </p:sp>
      <p:sp>
        <p:nvSpPr>
          <p:cNvPr id="114" name="Right Arrow 113"/>
          <p:cNvSpPr/>
          <p:nvPr userDrawn="1"/>
        </p:nvSpPr>
        <p:spPr>
          <a:xfrm rot="16200000">
            <a:off x="11651592"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ight Arrow 114"/>
          <p:cNvSpPr/>
          <p:nvPr userDrawn="1"/>
        </p:nvSpPr>
        <p:spPr>
          <a:xfrm rot="5400000">
            <a:off x="1179946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59863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2" pos="393" userDrawn="1">
          <p15:clr>
            <a:srgbClr val="FBAE40"/>
          </p15:clr>
        </p15:guide>
        <p15:guide id="3" pos="5904" userDrawn="1">
          <p15:clr>
            <a:srgbClr val="FBAE40"/>
          </p15:clr>
        </p15:guide>
        <p15:guide id="4" pos="6924" userDrawn="1">
          <p15:clr>
            <a:srgbClr val="FBAE40"/>
          </p15:clr>
        </p15:guide>
        <p15:guide id="5" pos="7287" userDrawn="1">
          <p15:clr>
            <a:srgbClr val="FBAE40"/>
          </p15:clr>
        </p15:guide>
        <p15:guide id="6" orient="horz" pos="436" userDrawn="1">
          <p15:clr>
            <a:srgbClr val="FBAE40"/>
          </p15:clr>
        </p15:guide>
        <p15:guide id="7" orient="horz" pos="3385" userDrawn="1">
          <p15:clr>
            <a:srgbClr val="FBAE40"/>
          </p15:clr>
        </p15:guide>
        <p15:guide id="8" orient="horz" pos="3657" userDrawn="1">
          <p15:clr>
            <a:srgbClr val="FBAE40"/>
          </p15:clr>
        </p15:guide>
        <p15:guide id="9" orient="horz" pos="4110" userDrawn="1">
          <p15:clr>
            <a:srgbClr val="FBAE40"/>
          </p15:clr>
        </p15:guide>
        <p15:guide id="10" pos="779" userDrawn="1">
          <p15:clr>
            <a:srgbClr val="FBAE40"/>
          </p15:clr>
        </p15:guide>
        <p15:guide id="11" orient="horz" pos="913" userDrawn="1">
          <p15:clr>
            <a:srgbClr val="FBAE40"/>
          </p15:clr>
        </p15:guide>
        <p15:guide id="12" orient="horz" pos="4315" userDrawn="1">
          <p15:clr>
            <a:srgbClr val="FBAE40"/>
          </p15:clr>
        </p15:guide>
        <p15:guide id="13" userDrawn="1">
          <p15:clr>
            <a:srgbClr val="FBAE40"/>
          </p15:clr>
        </p15:guide>
        <p15:guide id="14" pos="767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636589" y="692150"/>
            <a:ext cx="10944225" cy="443198"/>
          </a:xfrm>
          <a:prstGeom prst="rect">
            <a:avLst/>
          </a:prstGeom>
        </p:spPr>
        <p:txBody>
          <a:bodyPr vert="horz" wrap="square" lIns="0" tIns="0" rIns="0" bIns="0" numCol="1" anchor="t" anchorCtr="0">
            <a:normAutofit/>
          </a:bodyPr>
          <a:lstStyle>
            <a:lvl1pPr>
              <a:spcAft>
                <a:spcPts val="3200"/>
              </a:spcAft>
              <a:defRPr sz="4400" b="1" i="0" spc="-151" baseline="0">
                <a:solidFill>
                  <a:srgbClr val="31ACAE"/>
                </a:solidFill>
                <a:latin typeface="Arial" charset="0"/>
                <a:ea typeface="Arial" charset="0"/>
                <a:cs typeface="Arial" charset="0"/>
              </a:defRPr>
            </a:lvl1pPr>
          </a:lstStyle>
          <a:p>
            <a:pPr>
              <a:spcAft>
                <a:spcPts val="2400"/>
              </a:spcAft>
            </a:pPr>
            <a:r>
              <a:rPr lang="en-US" sz="3200" b="1" spc="-151" dirty="0" smtClean="0">
                <a:solidFill>
                  <a:srgbClr val="31ACAE"/>
                </a:solidFill>
                <a:latin typeface="+mj-lt"/>
                <a:cs typeface="Arial"/>
              </a:rPr>
              <a:t>Slide Heading #1 (Arial 32pt Bold)</a:t>
            </a:r>
            <a:endParaRPr lang="en-US" sz="3200" dirty="0">
              <a:solidFill>
                <a:srgbClr val="31ACAE"/>
              </a:solidFill>
              <a:latin typeface="+mj-lt"/>
              <a:cs typeface="Arial"/>
            </a:endParaRPr>
          </a:p>
        </p:txBody>
      </p:sp>
      <p:sp>
        <p:nvSpPr>
          <p:cNvPr id="6" name="Text Placeholder 5"/>
          <p:cNvSpPr>
            <a:spLocks noGrp="1"/>
          </p:cNvSpPr>
          <p:nvPr>
            <p:ph type="body" sz="quarter" idx="10" hasCustomPrompt="1"/>
          </p:nvPr>
        </p:nvSpPr>
        <p:spPr>
          <a:xfrm>
            <a:off x="623887" y="1448297"/>
            <a:ext cx="10944227" cy="276999"/>
          </a:xfrm>
          <a:prstGeom prst="rect">
            <a:avLst/>
          </a:prstGeom>
        </p:spPr>
        <p:txBody>
          <a:bodyPr lIns="0" tIns="0" rIns="0" bIns="0">
            <a:spAutoFit/>
          </a:bodyPr>
          <a:lstStyle>
            <a:lvl1pPr marL="0" marR="0" indent="0" algn="l" defTabSz="914377" rtl="0" eaLnBrk="1" fontAlgn="auto" latinLnBrk="0" hangingPunct="1">
              <a:lnSpc>
                <a:spcPct val="100000"/>
              </a:lnSpc>
              <a:spcBef>
                <a:spcPts val="1000"/>
              </a:spcBef>
              <a:spcAft>
                <a:spcPts val="0"/>
              </a:spcAft>
              <a:buClrTx/>
              <a:buSzTx/>
              <a:buFont typeface="Arial"/>
              <a:buNone/>
              <a:tabLst/>
              <a:defRPr lang="en-US" sz="1800" baseline="0" dirty="0">
                <a:solidFill>
                  <a:schemeClr val="accent6"/>
                </a:solidFill>
              </a:defRPr>
            </a:lvl1pPr>
          </a:lstStyle>
          <a:p>
            <a:pPr marL="0" lvl="0" indent="0">
              <a:buNone/>
            </a:pPr>
            <a:r>
              <a:rPr lang="en-US" dirty="0" smtClean="0"/>
              <a:t>Body copy text – minimum 18 </a:t>
            </a:r>
            <a:r>
              <a:rPr lang="en-US" dirty="0" err="1" smtClean="0"/>
              <a:t>pt</a:t>
            </a:r>
            <a:r>
              <a:rPr lang="en-US" dirty="0" smtClean="0"/>
              <a:t> (Arial Regular)</a:t>
            </a:r>
          </a:p>
        </p:txBody>
      </p:sp>
      <p:sp>
        <p:nvSpPr>
          <p:cNvPr id="68" name="TextBox 67"/>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69" name="TextBox 68"/>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70" name="TextBox 69"/>
          <p:cNvSpPr txBox="1"/>
          <p:nvPr userDrawn="1"/>
        </p:nvSpPr>
        <p:spPr>
          <a:xfrm>
            <a:off x="3558013" y="5798745"/>
            <a:ext cx="184731" cy="369332"/>
          </a:xfrm>
          <a:prstGeom prst="rect">
            <a:avLst/>
          </a:prstGeom>
          <a:noFill/>
        </p:spPr>
        <p:txBody>
          <a:bodyPr wrap="none" rtlCol="0">
            <a:spAutoFit/>
          </a:bodyPr>
          <a:lstStyle/>
          <a:p>
            <a:endParaRPr lang="en-US" sz="1800"/>
          </a:p>
        </p:txBody>
      </p:sp>
      <p:cxnSp>
        <p:nvCxnSpPr>
          <p:cNvPr id="71" name="Straight Connector 70"/>
          <p:cNvCxnSpPr/>
          <p:nvPr userDrawn="1"/>
        </p:nvCxnSpPr>
        <p:spPr>
          <a:xfrm>
            <a:off x="11568113" y="-1113183"/>
            <a:ext cx="0" cy="105456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72" name="Straight Connector 71"/>
          <p:cNvCxnSpPr/>
          <p:nvPr userDrawn="1"/>
        </p:nvCxnSpPr>
        <p:spPr>
          <a:xfrm>
            <a:off x="11568113" y="6936501"/>
            <a:ext cx="0" cy="65699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userDrawn="1"/>
        </p:nvCxnSpPr>
        <p:spPr>
          <a:xfrm>
            <a:off x="623888" y="6936501"/>
            <a:ext cx="0" cy="65699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74" name="Straight Connector 73"/>
          <p:cNvCxnSpPr/>
          <p:nvPr userDrawn="1"/>
        </p:nvCxnSpPr>
        <p:spPr>
          <a:xfrm>
            <a:off x="12192001" y="692150"/>
            <a:ext cx="181554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12192001" y="5373539"/>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12192000" y="6858000"/>
            <a:ext cx="189506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12192001" y="1449386"/>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12192001" y="0"/>
            <a:ext cx="184205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0" y="6858002"/>
            <a:ext cx="0" cy="1636643"/>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80" name="TextBox 79"/>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81" name="Title 1"/>
          <p:cNvSpPr txBox="1">
            <a:spLocks/>
          </p:cNvSpPr>
          <p:nvPr userDrawn="1"/>
        </p:nvSpPr>
        <p:spPr>
          <a:xfrm>
            <a:off x="1229461" y="-645821"/>
            <a:ext cx="9762391"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82" name="Right Arrow 81"/>
          <p:cNvSpPr/>
          <p:nvPr userDrawn="1"/>
        </p:nvSpPr>
        <p:spPr>
          <a:xfrm rot="10800000">
            <a:off x="618897" y="-532078"/>
            <a:ext cx="61056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ight Arrow 82"/>
          <p:cNvSpPr/>
          <p:nvPr userDrawn="1"/>
        </p:nvSpPr>
        <p:spPr>
          <a:xfrm>
            <a:off x="10978599" y="-545330"/>
            <a:ext cx="5889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Title 1"/>
          <p:cNvSpPr txBox="1">
            <a:spLocks/>
          </p:cNvSpPr>
          <p:nvPr userDrawn="1"/>
        </p:nvSpPr>
        <p:spPr>
          <a:xfrm>
            <a:off x="-2014330" y="-710519"/>
            <a:ext cx="188489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85" name="Right Arrow 84"/>
          <p:cNvSpPr/>
          <p:nvPr userDrawn="1"/>
        </p:nvSpPr>
        <p:spPr>
          <a:xfrm>
            <a:off x="-129440" y="-531963"/>
            <a:ext cx="753327" cy="1746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Title 1"/>
          <p:cNvSpPr txBox="1">
            <a:spLocks/>
          </p:cNvSpPr>
          <p:nvPr userDrawn="1"/>
        </p:nvSpPr>
        <p:spPr>
          <a:xfrm>
            <a:off x="1234524" y="7010401"/>
            <a:ext cx="9744075"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87" name="Right Arrow 86"/>
          <p:cNvSpPr/>
          <p:nvPr userDrawn="1"/>
        </p:nvSpPr>
        <p:spPr>
          <a:xfrm rot="10800000">
            <a:off x="636587" y="7124695"/>
            <a:ext cx="598488"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ight Arrow 87"/>
          <p:cNvSpPr/>
          <p:nvPr userDrawn="1"/>
        </p:nvSpPr>
        <p:spPr>
          <a:xfrm>
            <a:off x="10991851" y="7124695"/>
            <a:ext cx="5762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Title 1"/>
          <p:cNvSpPr txBox="1">
            <a:spLocks/>
          </p:cNvSpPr>
          <p:nvPr userDrawn="1"/>
        </p:nvSpPr>
        <p:spPr>
          <a:xfrm>
            <a:off x="12337773" y="-750275"/>
            <a:ext cx="1736035"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90" name="Right Arrow 89"/>
          <p:cNvSpPr/>
          <p:nvPr userDrawn="1"/>
        </p:nvSpPr>
        <p:spPr>
          <a:xfrm rot="10800000">
            <a:off x="11580811" y="-545215"/>
            <a:ext cx="770215" cy="1741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Right Arrow 90"/>
          <p:cNvSpPr/>
          <p:nvPr userDrawn="1"/>
        </p:nvSpPr>
        <p:spPr>
          <a:xfrm rot="5400000">
            <a:off x="12228438" y="258693"/>
            <a:ext cx="692154" cy="1747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Title 1"/>
          <p:cNvSpPr txBox="1">
            <a:spLocks/>
          </p:cNvSpPr>
          <p:nvPr userDrawn="1"/>
        </p:nvSpPr>
        <p:spPr>
          <a:xfrm>
            <a:off x="12308189" y="5798746"/>
            <a:ext cx="1765300"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93" name="Title 1"/>
          <p:cNvSpPr txBox="1">
            <a:spLocks/>
          </p:cNvSpPr>
          <p:nvPr userDrawn="1"/>
        </p:nvSpPr>
        <p:spPr>
          <a:xfrm>
            <a:off x="-2001078" y="3329560"/>
            <a:ext cx="1871639"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Body text to remain within margins</a:t>
            </a:r>
          </a:p>
        </p:txBody>
      </p:sp>
      <p:sp>
        <p:nvSpPr>
          <p:cNvPr id="94" name="Right Arrow 93"/>
          <p:cNvSpPr/>
          <p:nvPr userDrawn="1"/>
        </p:nvSpPr>
        <p:spPr>
          <a:xfrm rot="16200000">
            <a:off x="-1189766"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Right Arrow 94"/>
          <p:cNvSpPr/>
          <p:nvPr userDrawn="1"/>
        </p:nvSpPr>
        <p:spPr>
          <a:xfrm rot="5400000">
            <a:off x="-104188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Right Arrow 95"/>
          <p:cNvSpPr/>
          <p:nvPr userDrawn="1"/>
        </p:nvSpPr>
        <p:spPr>
          <a:xfrm rot="5400000">
            <a:off x="1238506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Right Arrow 96"/>
          <p:cNvSpPr/>
          <p:nvPr userDrawn="1"/>
        </p:nvSpPr>
        <p:spPr>
          <a:xfrm rot="16200000">
            <a:off x="12358619"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Right Arrow 97"/>
          <p:cNvSpPr/>
          <p:nvPr userDrawn="1"/>
        </p:nvSpPr>
        <p:spPr>
          <a:xfrm rot="5400000">
            <a:off x="-692861" y="171569"/>
            <a:ext cx="851176" cy="1634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Right Arrow 98"/>
          <p:cNvSpPr/>
          <p:nvPr userDrawn="1"/>
        </p:nvSpPr>
        <p:spPr>
          <a:xfrm rot="5400000">
            <a:off x="-45704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Right Arrow 99"/>
          <p:cNvSpPr/>
          <p:nvPr userDrawn="1"/>
        </p:nvSpPr>
        <p:spPr>
          <a:xfrm rot="16200000">
            <a:off x="-483495"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1" name="Straight Connector 100"/>
          <p:cNvCxnSpPr/>
          <p:nvPr userDrawn="1"/>
        </p:nvCxnSpPr>
        <p:spPr>
          <a:xfrm flipV="1">
            <a:off x="-2014331" y="692152"/>
            <a:ext cx="1974379" cy="10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1948070" y="5386791"/>
            <a:ext cx="194807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2001078" y="6858000"/>
            <a:ext cx="196112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2014331" y="1462638"/>
            <a:ext cx="20143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1987630" y="0"/>
            <a:ext cx="19876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12192000" y="-1126435"/>
            <a:ext cx="0" cy="1126435"/>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07" name="Straight Connector 106"/>
          <p:cNvCxnSpPr/>
          <p:nvPr userDrawn="1"/>
        </p:nvCxnSpPr>
        <p:spPr>
          <a:xfrm>
            <a:off x="6238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08" name="Straight Connector 107"/>
          <p:cNvCxnSpPr/>
          <p:nvPr userDrawn="1"/>
        </p:nvCxnSpPr>
        <p:spPr>
          <a:xfrm>
            <a:off x="142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09" name="Straight Connector 108"/>
          <p:cNvCxnSpPr/>
          <p:nvPr userDrawn="1"/>
        </p:nvCxnSpPr>
        <p:spPr>
          <a:xfrm>
            <a:off x="12190965" y="6858002"/>
            <a:ext cx="0" cy="159688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110" name="Title 1"/>
          <p:cNvSpPr txBox="1">
            <a:spLocks/>
          </p:cNvSpPr>
          <p:nvPr userDrawn="1"/>
        </p:nvSpPr>
        <p:spPr>
          <a:xfrm>
            <a:off x="-2027583" y="5805489"/>
            <a:ext cx="1884891"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112" name="Rectangle 111"/>
          <p:cNvSpPr/>
          <p:nvPr userDrawn="1"/>
        </p:nvSpPr>
        <p:spPr>
          <a:xfrm>
            <a:off x="-2014329" y="-1139687"/>
            <a:ext cx="16101391" cy="960782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Title 1"/>
          <p:cNvSpPr txBox="1">
            <a:spLocks/>
          </p:cNvSpPr>
          <p:nvPr userDrawn="1"/>
        </p:nvSpPr>
        <p:spPr>
          <a:xfrm>
            <a:off x="12377531" y="3329560"/>
            <a:ext cx="170953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Body text to remain within margins</a:t>
            </a:r>
          </a:p>
        </p:txBody>
      </p:sp>
      <p:sp>
        <p:nvSpPr>
          <p:cNvPr id="114" name="Right Arrow 113"/>
          <p:cNvSpPr/>
          <p:nvPr userDrawn="1"/>
        </p:nvSpPr>
        <p:spPr>
          <a:xfrm rot="16200000">
            <a:off x="11651592"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ight Arrow 114"/>
          <p:cNvSpPr/>
          <p:nvPr userDrawn="1"/>
        </p:nvSpPr>
        <p:spPr>
          <a:xfrm rot="5400000">
            <a:off x="1179946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5582095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2" pos="393" userDrawn="1">
          <p15:clr>
            <a:srgbClr val="FBAE40"/>
          </p15:clr>
        </p15:guide>
        <p15:guide id="3" pos="5904" userDrawn="1">
          <p15:clr>
            <a:srgbClr val="FBAE40"/>
          </p15:clr>
        </p15:guide>
        <p15:guide id="4" pos="6924" userDrawn="1">
          <p15:clr>
            <a:srgbClr val="FBAE40"/>
          </p15:clr>
        </p15:guide>
        <p15:guide id="5" pos="7287" userDrawn="1">
          <p15:clr>
            <a:srgbClr val="FBAE40"/>
          </p15:clr>
        </p15:guide>
        <p15:guide id="6" orient="horz" pos="436" userDrawn="1">
          <p15:clr>
            <a:srgbClr val="FBAE40"/>
          </p15:clr>
        </p15:guide>
        <p15:guide id="7" orient="horz" pos="3385" userDrawn="1">
          <p15:clr>
            <a:srgbClr val="FBAE40"/>
          </p15:clr>
        </p15:guide>
        <p15:guide id="8" orient="horz" pos="3657" userDrawn="1">
          <p15:clr>
            <a:srgbClr val="FBAE40"/>
          </p15:clr>
        </p15:guide>
        <p15:guide id="9" orient="horz" pos="4110" userDrawn="1">
          <p15:clr>
            <a:srgbClr val="FBAE40"/>
          </p15:clr>
        </p15:guide>
        <p15:guide id="10" pos="779" userDrawn="1">
          <p15:clr>
            <a:srgbClr val="FBAE40"/>
          </p15:clr>
        </p15:guide>
        <p15:guide id="11" orient="horz" pos="913" userDrawn="1">
          <p15:clr>
            <a:srgbClr val="FBAE40"/>
          </p15:clr>
        </p15:guide>
        <p15:guide id="12" orient="horz" pos="4315" userDrawn="1">
          <p15:clr>
            <a:srgbClr val="FBAE40"/>
          </p15:clr>
        </p15:guide>
        <p15:guide id="13" userDrawn="1">
          <p15:clr>
            <a:srgbClr val="FBAE40"/>
          </p15:clr>
        </p15:guide>
        <p15:guide id="14" pos="767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ize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9" name="Text Placeholder 8"/>
          <p:cNvSpPr>
            <a:spLocks noGrp="1"/>
          </p:cNvSpPr>
          <p:nvPr>
            <p:ph type="body" sz="quarter" idx="10" hasCustomPrompt="1"/>
          </p:nvPr>
        </p:nvSpPr>
        <p:spPr>
          <a:xfrm>
            <a:off x="623889" y="5081786"/>
            <a:ext cx="1928812" cy="291902"/>
          </a:xfrm>
          <a:prstGeom prst="rect">
            <a:avLst/>
          </a:prstGeom>
          <a:solidFill>
            <a:srgbClr val="000000">
              <a:alpha val="74000"/>
            </a:srgbClr>
          </a:solidFill>
        </p:spPr>
        <p:txBody>
          <a:bodyPr/>
          <a:lstStyle>
            <a:lvl1pPr marL="0" indent="0">
              <a:buNone/>
              <a:defRPr sz="1200" b="0" i="0">
                <a:solidFill>
                  <a:schemeClr val="bg1"/>
                </a:solidFill>
                <a:latin typeface="Arial" charset="0"/>
                <a:ea typeface="Arial" charset="0"/>
                <a:cs typeface="Arial" charset="0"/>
              </a:defRPr>
            </a:lvl1pPr>
          </a:lstStyle>
          <a:p>
            <a:pPr lvl="0"/>
            <a:r>
              <a:rPr lang="en-US" dirty="0" smtClean="0"/>
              <a:t>Image credits</a:t>
            </a:r>
            <a:endParaRPr lang="en-US" dirty="0"/>
          </a:p>
        </p:txBody>
      </p:sp>
      <p:sp>
        <p:nvSpPr>
          <p:cNvPr id="15" name="Text Placeholder 14"/>
          <p:cNvSpPr>
            <a:spLocks noGrp="1"/>
          </p:cNvSpPr>
          <p:nvPr>
            <p:ph type="body" sz="quarter" idx="11" hasCustomPrompt="1"/>
          </p:nvPr>
        </p:nvSpPr>
        <p:spPr>
          <a:xfrm>
            <a:off x="623888" y="1449389"/>
            <a:ext cx="5140808" cy="477805"/>
          </a:xfrm>
          <a:prstGeom prst="rect">
            <a:avLst/>
          </a:prstGeom>
          <a:solidFill>
            <a:schemeClr val="tx1"/>
          </a:solidFill>
        </p:spPr>
        <p:txBody>
          <a:bodyPr wrap="square" lIns="108000" tIns="72000" rIns="72000" bIns="72000">
            <a:spAutoFit/>
          </a:bodyPr>
          <a:lstStyle>
            <a:lvl1pPr marL="0" indent="0">
              <a:buNone/>
              <a:defRPr sz="2400" b="1" spc="-151" baseline="0">
                <a:solidFill>
                  <a:schemeClr val="bg1"/>
                </a:solidFill>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smtClean="0"/>
              <a:t>Image sub heading (Arial bold 24pt ) #</a:t>
            </a:r>
            <a:endParaRPr lang="en-US" dirty="0"/>
          </a:p>
        </p:txBody>
      </p:sp>
      <p:sp>
        <p:nvSpPr>
          <p:cNvPr id="17" name="TextBox 16"/>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20" name="TextBox 19"/>
          <p:cNvSpPr txBox="1"/>
          <p:nvPr userDrawn="1"/>
        </p:nvSpPr>
        <p:spPr>
          <a:xfrm>
            <a:off x="3558013" y="5798745"/>
            <a:ext cx="184731" cy="369332"/>
          </a:xfrm>
          <a:prstGeom prst="rect">
            <a:avLst/>
          </a:prstGeom>
          <a:noFill/>
        </p:spPr>
        <p:txBody>
          <a:bodyPr wrap="none" rtlCol="0">
            <a:spAutoFit/>
          </a:bodyPr>
          <a:lstStyle/>
          <a:p>
            <a:endParaRPr lang="en-US" sz="1800"/>
          </a:p>
        </p:txBody>
      </p:sp>
      <p:cxnSp>
        <p:nvCxnSpPr>
          <p:cNvPr id="46" name="Straight Connector 45"/>
          <p:cNvCxnSpPr/>
          <p:nvPr userDrawn="1"/>
        </p:nvCxnSpPr>
        <p:spPr>
          <a:xfrm>
            <a:off x="11568113" y="-1113183"/>
            <a:ext cx="0" cy="105456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47" name="Straight Connector 46"/>
          <p:cNvCxnSpPr/>
          <p:nvPr userDrawn="1"/>
        </p:nvCxnSpPr>
        <p:spPr>
          <a:xfrm>
            <a:off x="11568113" y="6936501"/>
            <a:ext cx="0" cy="65699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userDrawn="1"/>
        </p:nvCxnSpPr>
        <p:spPr>
          <a:xfrm>
            <a:off x="623888" y="6936501"/>
            <a:ext cx="0" cy="65699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49" name="Straight Connector 48"/>
          <p:cNvCxnSpPr/>
          <p:nvPr userDrawn="1"/>
        </p:nvCxnSpPr>
        <p:spPr>
          <a:xfrm>
            <a:off x="12192001" y="692150"/>
            <a:ext cx="181554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2192001" y="5373539"/>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12192000" y="6858000"/>
            <a:ext cx="189506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12192001" y="1449386"/>
            <a:ext cx="188180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12192001" y="0"/>
            <a:ext cx="184205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6858002"/>
            <a:ext cx="0" cy="1636643"/>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62" name="TextBox 61"/>
          <p:cNvSpPr txBox="1"/>
          <p:nvPr userDrawn="1"/>
        </p:nvSpPr>
        <p:spPr>
          <a:xfrm>
            <a:off x="3558013" y="5798745"/>
            <a:ext cx="184731" cy="369332"/>
          </a:xfrm>
          <a:prstGeom prst="rect">
            <a:avLst/>
          </a:prstGeom>
          <a:noFill/>
        </p:spPr>
        <p:txBody>
          <a:bodyPr wrap="none" rtlCol="0">
            <a:spAutoFit/>
          </a:bodyPr>
          <a:lstStyle/>
          <a:p>
            <a:endParaRPr lang="en-US" sz="1800"/>
          </a:p>
        </p:txBody>
      </p:sp>
      <p:sp>
        <p:nvSpPr>
          <p:cNvPr id="63" name="Title 1"/>
          <p:cNvSpPr txBox="1">
            <a:spLocks/>
          </p:cNvSpPr>
          <p:nvPr userDrawn="1"/>
        </p:nvSpPr>
        <p:spPr>
          <a:xfrm>
            <a:off x="1229461" y="-645821"/>
            <a:ext cx="9762391"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64" name="Right Arrow 63"/>
          <p:cNvSpPr/>
          <p:nvPr userDrawn="1"/>
        </p:nvSpPr>
        <p:spPr>
          <a:xfrm rot="10800000">
            <a:off x="618897" y="-532078"/>
            <a:ext cx="61056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Right Arrow 64"/>
          <p:cNvSpPr/>
          <p:nvPr userDrawn="1"/>
        </p:nvSpPr>
        <p:spPr>
          <a:xfrm>
            <a:off x="10978599" y="-545330"/>
            <a:ext cx="5889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Title 1"/>
          <p:cNvSpPr txBox="1">
            <a:spLocks/>
          </p:cNvSpPr>
          <p:nvPr userDrawn="1"/>
        </p:nvSpPr>
        <p:spPr>
          <a:xfrm>
            <a:off x="-2014330" y="-710519"/>
            <a:ext cx="188489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70" name="Right Arrow 69"/>
          <p:cNvSpPr/>
          <p:nvPr userDrawn="1"/>
        </p:nvSpPr>
        <p:spPr>
          <a:xfrm>
            <a:off x="-129440" y="-531963"/>
            <a:ext cx="753327" cy="1746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Title 1"/>
          <p:cNvSpPr txBox="1">
            <a:spLocks/>
          </p:cNvSpPr>
          <p:nvPr userDrawn="1"/>
        </p:nvSpPr>
        <p:spPr>
          <a:xfrm>
            <a:off x="1234524" y="7010401"/>
            <a:ext cx="9744075" cy="3479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dirty="0" smtClean="0">
                <a:solidFill>
                  <a:srgbClr val="FF0000"/>
                </a:solidFill>
                <a:latin typeface="+mj-lt"/>
                <a:cs typeface="Arial" pitchFamily="34" charset="0"/>
              </a:rPr>
              <a:t>Body text to remain within</a:t>
            </a:r>
            <a:r>
              <a:rPr lang="en-US" sz="1200" b="1" baseline="0" dirty="0" smtClean="0">
                <a:solidFill>
                  <a:srgbClr val="FF0000"/>
                </a:solidFill>
                <a:latin typeface="+mj-lt"/>
                <a:cs typeface="Arial" pitchFamily="34" charset="0"/>
              </a:rPr>
              <a:t> </a:t>
            </a:r>
            <a:r>
              <a:rPr lang="en-US" sz="1200" b="1" dirty="0" smtClean="0">
                <a:solidFill>
                  <a:srgbClr val="FF0000"/>
                </a:solidFill>
                <a:latin typeface="+mj-lt"/>
                <a:cs typeface="Arial" pitchFamily="34" charset="0"/>
              </a:rPr>
              <a:t>margins</a:t>
            </a:r>
          </a:p>
        </p:txBody>
      </p:sp>
      <p:sp>
        <p:nvSpPr>
          <p:cNvPr id="72" name="Right Arrow 71"/>
          <p:cNvSpPr/>
          <p:nvPr userDrawn="1"/>
        </p:nvSpPr>
        <p:spPr>
          <a:xfrm rot="10800000">
            <a:off x="636587" y="7124695"/>
            <a:ext cx="598488"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Right Arrow 72"/>
          <p:cNvSpPr/>
          <p:nvPr userDrawn="1"/>
        </p:nvSpPr>
        <p:spPr>
          <a:xfrm>
            <a:off x="10991851" y="7124695"/>
            <a:ext cx="576263"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Title 1"/>
          <p:cNvSpPr txBox="1">
            <a:spLocks/>
          </p:cNvSpPr>
          <p:nvPr userDrawn="1"/>
        </p:nvSpPr>
        <p:spPr>
          <a:xfrm>
            <a:off x="12337773" y="-750275"/>
            <a:ext cx="1736035"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Heading text align</a:t>
            </a:r>
            <a:r>
              <a:rPr lang="en-US" sz="1200" b="1" baseline="0" dirty="0" smtClean="0">
                <a:solidFill>
                  <a:srgbClr val="FF0000"/>
                </a:solidFill>
                <a:latin typeface="+mj-lt"/>
                <a:cs typeface="Arial" pitchFamily="34" charset="0"/>
              </a:rPr>
              <a:t> to margins</a:t>
            </a:r>
            <a:endParaRPr lang="en-US" sz="1200" b="1" dirty="0" smtClean="0">
              <a:solidFill>
                <a:srgbClr val="FF0000"/>
              </a:solidFill>
              <a:latin typeface="+mj-lt"/>
              <a:cs typeface="Arial" pitchFamily="34" charset="0"/>
            </a:endParaRPr>
          </a:p>
        </p:txBody>
      </p:sp>
      <p:sp>
        <p:nvSpPr>
          <p:cNvPr id="75" name="Right Arrow 74"/>
          <p:cNvSpPr/>
          <p:nvPr userDrawn="1"/>
        </p:nvSpPr>
        <p:spPr>
          <a:xfrm rot="10800000">
            <a:off x="11580811" y="-545215"/>
            <a:ext cx="770215" cy="1741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ight Arrow 75"/>
          <p:cNvSpPr/>
          <p:nvPr userDrawn="1"/>
        </p:nvSpPr>
        <p:spPr>
          <a:xfrm rot="5400000">
            <a:off x="12228438" y="258693"/>
            <a:ext cx="692154" cy="1747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Title 1"/>
          <p:cNvSpPr txBox="1">
            <a:spLocks/>
          </p:cNvSpPr>
          <p:nvPr userDrawn="1"/>
        </p:nvSpPr>
        <p:spPr>
          <a:xfrm>
            <a:off x="12308189" y="5798746"/>
            <a:ext cx="1765300"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78" name="Title 1"/>
          <p:cNvSpPr txBox="1">
            <a:spLocks/>
          </p:cNvSpPr>
          <p:nvPr userDrawn="1"/>
        </p:nvSpPr>
        <p:spPr>
          <a:xfrm>
            <a:off x="-2001078" y="3329560"/>
            <a:ext cx="1871639"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Body text to remain within margins</a:t>
            </a:r>
          </a:p>
        </p:txBody>
      </p:sp>
      <p:sp>
        <p:nvSpPr>
          <p:cNvPr id="79" name="Right Arrow 78"/>
          <p:cNvSpPr/>
          <p:nvPr userDrawn="1"/>
        </p:nvSpPr>
        <p:spPr>
          <a:xfrm rot="16200000">
            <a:off x="-1189766"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ight Arrow 79"/>
          <p:cNvSpPr/>
          <p:nvPr userDrawn="1"/>
        </p:nvSpPr>
        <p:spPr>
          <a:xfrm rot="5400000">
            <a:off x="-104188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ight Arrow 80"/>
          <p:cNvSpPr/>
          <p:nvPr userDrawn="1"/>
        </p:nvSpPr>
        <p:spPr>
          <a:xfrm rot="5400000">
            <a:off x="1238506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ight Arrow 81"/>
          <p:cNvSpPr/>
          <p:nvPr userDrawn="1"/>
        </p:nvSpPr>
        <p:spPr>
          <a:xfrm rot="16200000">
            <a:off x="12358619"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ight Arrow 82"/>
          <p:cNvSpPr/>
          <p:nvPr userDrawn="1"/>
        </p:nvSpPr>
        <p:spPr>
          <a:xfrm rot="5400000">
            <a:off x="-692861" y="171569"/>
            <a:ext cx="851176" cy="1634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Right Arrow 83"/>
          <p:cNvSpPr/>
          <p:nvPr userDrawn="1"/>
        </p:nvSpPr>
        <p:spPr>
          <a:xfrm rot="5400000">
            <a:off x="-457047" y="6581167"/>
            <a:ext cx="378901"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ight Arrow 84"/>
          <p:cNvSpPr/>
          <p:nvPr userDrawn="1"/>
        </p:nvSpPr>
        <p:spPr>
          <a:xfrm rot="16200000">
            <a:off x="-483495" y="5502204"/>
            <a:ext cx="431800" cy="1747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6" name="Straight Connector 85"/>
          <p:cNvCxnSpPr/>
          <p:nvPr userDrawn="1"/>
        </p:nvCxnSpPr>
        <p:spPr>
          <a:xfrm flipV="1">
            <a:off x="-2014331" y="692152"/>
            <a:ext cx="1974379" cy="10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1948070" y="5386791"/>
            <a:ext cx="194807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2001078" y="6858000"/>
            <a:ext cx="196112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2014331" y="1462638"/>
            <a:ext cx="20143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1987630" y="0"/>
            <a:ext cx="198763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12192000" y="-1126435"/>
            <a:ext cx="0" cy="1126435"/>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92" name="Straight Connector 91"/>
          <p:cNvCxnSpPr/>
          <p:nvPr userDrawn="1"/>
        </p:nvCxnSpPr>
        <p:spPr>
          <a:xfrm>
            <a:off x="6238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93" name="Straight Connector 92"/>
          <p:cNvCxnSpPr/>
          <p:nvPr userDrawn="1"/>
        </p:nvCxnSpPr>
        <p:spPr>
          <a:xfrm>
            <a:off x="14288" y="-1116000"/>
            <a:ext cx="0" cy="1116000"/>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94" name="Straight Connector 93"/>
          <p:cNvCxnSpPr/>
          <p:nvPr userDrawn="1"/>
        </p:nvCxnSpPr>
        <p:spPr>
          <a:xfrm>
            <a:off x="12190965" y="6858002"/>
            <a:ext cx="0" cy="1596887"/>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
        <p:nvSpPr>
          <p:cNvPr id="95" name="Text Placeholder 14"/>
          <p:cNvSpPr>
            <a:spLocks noGrp="1"/>
          </p:cNvSpPr>
          <p:nvPr>
            <p:ph type="body" sz="quarter" idx="12" hasCustomPrompt="1"/>
          </p:nvPr>
        </p:nvSpPr>
        <p:spPr>
          <a:xfrm>
            <a:off x="623888" y="667512"/>
            <a:ext cx="7393677" cy="588605"/>
          </a:xfrm>
          <a:prstGeom prst="rect">
            <a:avLst/>
          </a:prstGeom>
          <a:solidFill>
            <a:schemeClr val="tx1"/>
          </a:solidFill>
        </p:spPr>
        <p:txBody>
          <a:bodyPr wrap="square" lIns="108000" tIns="72000" rIns="72000" bIns="72000">
            <a:spAutoFit/>
          </a:bodyPr>
          <a:lstStyle>
            <a:lvl1pPr marL="0" indent="0">
              <a:buNone/>
              <a:defRPr sz="3200" b="1" spc="-151" baseline="0">
                <a:solidFill>
                  <a:schemeClr val="bg1"/>
                </a:solidFill>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smtClean="0"/>
              <a:t>Image sub heading(Arial Bold 32 </a:t>
            </a:r>
            <a:r>
              <a:rPr lang="en-US" dirty="0" err="1" smtClean="0"/>
              <a:t>pt</a:t>
            </a:r>
            <a:r>
              <a:rPr lang="en-US" dirty="0" smtClean="0"/>
              <a:t>) #</a:t>
            </a:r>
            <a:endParaRPr lang="en-US" dirty="0"/>
          </a:p>
        </p:txBody>
      </p:sp>
      <p:sp>
        <p:nvSpPr>
          <p:cNvPr id="96" name="Title 1"/>
          <p:cNvSpPr txBox="1">
            <a:spLocks/>
          </p:cNvSpPr>
          <p:nvPr userDrawn="1"/>
        </p:nvSpPr>
        <p:spPr>
          <a:xfrm>
            <a:off x="-2027583" y="5805489"/>
            <a:ext cx="1884891" cy="680356"/>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r">
              <a:lnSpc>
                <a:spcPct val="90000"/>
              </a:lnSpc>
            </a:pPr>
            <a:r>
              <a:rPr lang="en-US" sz="1200" b="1" dirty="0" smtClean="0">
                <a:solidFill>
                  <a:srgbClr val="FF0000"/>
                </a:solidFill>
                <a:latin typeface="+mj-lt"/>
                <a:cs typeface="Arial" pitchFamily="34" charset="0"/>
              </a:rPr>
              <a:t>DO NOT allow text, images or content </a:t>
            </a:r>
            <a:r>
              <a:rPr lang="en-US" sz="1200" b="1" smtClean="0">
                <a:solidFill>
                  <a:srgbClr val="FF0000"/>
                </a:solidFill>
                <a:latin typeface="+mj-lt"/>
                <a:cs typeface="Arial" pitchFamily="34" charset="0"/>
              </a:rPr>
              <a:t>to cover this area </a:t>
            </a:r>
            <a:endParaRPr lang="en-US" sz="1200" b="1" dirty="0" smtClean="0">
              <a:solidFill>
                <a:srgbClr val="FF0000"/>
              </a:solidFill>
              <a:latin typeface="+mj-lt"/>
              <a:cs typeface="Arial" pitchFamily="34" charset="0"/>
            </a:endParaRPr>
          </a:p>
        </p:txBody>
      </p:sp>
      <p:sp>
        <p:nvSpPr>
          <p:cNvPr id="97" name="Title 1"/>
          <p:cNvSpPr txBox="1">
            <a:spLocks/>
          </p:cNvSpPr>
          <p:nvPr userDrawn="1"/>
        </p:nvSpPr>
        <p:spPr>
          <a:xfrm>
            <a:off x="22224" y="7646503"/>
            <a:ext cx="12169776" cy="347957"/>
          </a:xfrm>
          <a:prstGeom prst="rect">
            <a:avLst/>
          </a:prstGeom>
          <a:solidFill>
            <a:srgbClr val="FF0000"/>
          </a:solidFill>
          <a:ln w="38100">
            <a:no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ctr">
              <a:lnSpc>
                <a:spcPct val="90000"/>
              </a:lnSpc>
            </a:pPr>
            <a:r>
              <a:rPr lang="en-US" sz="1200" b="1" smtClean="0">
                <a:solidFill>
                  <a:schemeClr val="bg1"/>
                </a:solidFill>
                <a:latin typeface="+mj-lt"/>
                <a:cs typeface="Arial" pitchFamily="34" charset="0"/>
              </a:rPr>
              <a:t>Ensure image aspect ratio is 16:9</a:t>
            </a:r>
            <a:endParaRPr lang="en-US" sz="1200" b="1" dirty="0" smtClean="0">
              <a:solidFill>
                <a:schemeClr val="bg1"/>
              </a:solidFill>
              <a:latin typeface="+mj-lt"/>
              <a:cs typeface="Arial" pitchFamily="34" charset="0"/>
            </a:endParaRPr>
          </a:p>
        </p:txBody>
      </p:sp>
      <p:sp>
        <p:nvSpPr>
          <p:cNvPr id="119" name="Rectangle 118"/>
          <p:cNvSpPr/>
          <p:nvPr userDrawn="1"/>
        </p:nvSpPr>
        <p:spPr>
          <a:xfrm>
            <a:off x="-2014329" y="-1139687"/>
            <a:ext cx="16101391" cy="960782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Title 1"/>
          <p:cNvSpPr txBox="1">
            <a:spLocks/>
          </p:cNvSpPr>
          <p:nvPr userDrawn="1"/>
        </p:nvSpPr>
        <p:spPr>
          <a:xfrm>
            <a:off x="12377531" y="3329560"/>
            <a:ext cx="1709531" cy="514157"/>
          </a:xfrm>
          <a:prstGeom prst="rect">
            <a:avLst/>
          </a:prstGeom>
          <a:noFill/>
          <a:ln w="38100">
            <a:solidFill>
              <a:srgbClr val="FF0000"/>
            </a:solidFill>
          </a:ln>
        </p:spPr>
        <p:txBody>
          <a:bodyPr vert="horz" wrap="square" lIns="90000" tIns="90000" rIns="90000" bIns="90000" numCol="1" anchor="t" anchorCtr="0">
            <a:spAutoFit/>
          </a:bodyPr>
          <a:lstStyle>
            <a:lvl1pPr algn="l" defTabSz="914400" rtl="0" eaLnBrk="1" latinLnBrk="0" hangingPunct="1">
              <a:lnSpc>
                <a:spcPct val="90000"/>
              </a:lnSpc>
              <a:spcBef>
                <a:spcPct val="0"/>
              </a:spcBef>
              <a:buNone/>
              <a:defRPr sz="4400" kern="1200">
                <a:solidFill>
                  <a:srgbClr val="31ACAE"/>
                </a:solidFill>
                <a:latin typeface="+mj-lt"/>
                <a:ea typeface="+mj-ea"/>
                <a:cs typeface="+mj-cs"/>
              </a:defRPr>
            </a:lvl1pPr>
          </a:lstStyle>
          <a:p>
            <a:pPr algn="l">
              <a:lnSpc>
                <a:spcPct val="90000"/>
              </a:lnSpc>
            </a:pPr>
            <a:r>
              <a:rPr lang="en-US" sz="1200" b="1" dirty="0" smtClean="0">
                <a:solidFill>
                  <a:srgbClr val="FF0000"/>
                </a:solidFill>
                <a:latin typeface="+mj-lt"/>
                <a:cs typeface="Arial" pitchFamily="34" charset="0"/>
              </a:rPr>
              <a:t>Body text to remain within margins</a:t>
            </a:r>
          </a:p>
        </p:txBody>
      </p:sp>
      <p:sp>
        <p:nvSpPr>
          <p:cNvPr id="138" name="Right Arrow 137"/>
          <p:cNvSpPr/>
          <p:nvPr userDrawn="1"/>
        </p:nvSpPr>
        <p:spPr>
          <a:xfrm rot="16200000">
            <a:off x="11651592" y="2308810"/>
            <a:ext cx="1871494" cy="1899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Right Arrow 138"/>
          <p:cNvSpPr/>
          <p:nvPr userDrawn="1"/>
        </p:nvSpPr>
        <p:spPr>
          <a:xfrm rot="5400000">
            <a:off x="11799468" y="4522751"/>
            <a:ext cx="1549229" cy="189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129827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2" pos="393" userDrawn="1">
          <p15:clr>
            <a:srgbClr val="FBAE40"/>
          </p15:clr>
        </p15:guide>
        <p15:guide id="3" pos="5904" userDrawn="1">
          <p15:clr>
            <a:srgbClr val="FBAE40"/>
          </p15:clr>
        </p15:guide>
        <p15:guide id="4" pos="6924" userDrawn="1">
          <p15:clr>
            <a:srgbClr val="FBAE40"/>
          </p15:clr>
        </p15:guide>
        <p15:guide id="5" pos="7287" userDrawn="1">
          <p15:clr>
            <a:srgbClr val="FBAE40"/>
          </p15:clr>
        </p15:guide>
        <p15:guide id="6" orient="horz" pos="436" userDrawn="1">
          <p15:clr>
            <a:srgbClr val="FBAE40"/>
          </p15:clr>
        </p15:guide>
        <p15:guide id="7" orient="horz" pos="3385" userDrawn="1">
          <p15:clr>
            <a:srgbClr val="FBAE40"/>
          </p15:clr>
        </p15:guide>
        <p15:guide id="8" orient="horz" pos="3657" userDrawn="1">
          <p15:clr>
            <a:srgbClr val="FBAE40"/>
          </p15:clr>
        </p15:guide>
        <p15:guide id="9" orient="horz" pos="4110" userDrawn="1">
          <p15:clr>
            <a:srgbClr val="FBAE40"/>
          </p15:clr>
        </p15:guide>
        <p15:guide id="10" pos="779" userDrawn="1">
          <p15:clr>
            <a:srgbClr val="FBAE40"/>
          </p15:clr>
        </p15:guide>
        <p15:guide id="11" orient="horz" userDrawn="1">
          <p15:clr>
            <a:srgbClr val="FBAE40"/>
          </p15:clr>
        </p15:guide>
        <p15:guide id="12" orient="horz" pos="913" userDrawn="1">
          <p15:clr>
            <a:srgbClr val="FBAE40"/>
          </p15:clr>
        </p15:guide>
        <p15:guide id="13" pos="7680" userDrawn="1">
          <p15:clr>
            <a:srgbClr val="FBAE40"/>
          </p15:clr>
        </p15:guide>
        <p15:guide id="14" pos="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088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Lst>
  <p:timing>
    <p:tnLst>
      <p:par>
        <p:cTn xmlns:p14="http://schemas.microsoft.com/office/powerpoint/2010/mai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0388" y="457361"/>
            <a:ext cx="10823230" cy="2215991"/>
          </a:xfrm>
        </p:spPr>
        <p:txBody>
          <a:bodyPr/>
          <a:lstStyle/>
          <a:p>
            <a:r>
              <a:rPr lang="en-US" sz="6000" dirty="0" smtClean="0"/>
              <a:t>Diversity and inclusion at</a:t>
            </a:r>
          </a:p>
          <a:p>
            <a:r>
              <a:rPr lang="en-US" sz="6000" dirty="0" smtClean="0"/>
              <a:t>the Australia Council for the Arts </a:t>
            </a:r>
            <a:endParaRPr lang="en-US" sz="6000" dirty="0"/>
          </a:p>
        </p:txBody>
      </p:sp>
      <p:sp>
        <p:nvSpPr>
          <p:cNvPr id="3" name="Text Placeholder 2"/>
          <p:cNvSpPr>
            <a:spLocks noGrp="1"/>
          </p:cNvSpPr>
          <p:nvPr>
            <p:ph type="body" sz="quarter" idx="11"/>
          </p:nvPr>
        </p:nvSpPr>
        <p:spPr>
          <a:xfrm>
            <a:off x="600075" y="5019003"/>
            <a:ext cx="6743700" cy="430887"/>
          </a:xfrm>
        </p:spPr>
        <p:txBody>
          <a:bodyPr/>
          <a:lstStyle/>
          <a:p>
            <a:r>
              <a:rPr lang="en-US" dirty="0" smtClean="0"/>
              <a:t>Jeremy Smith and Sophie Travers</a:t>
            </a:r>
          </a:p>
        </p:txBody>
      </p:sp>
    </p:spTree>
    <p:extLst>
      <p:ext uri="{BB962C8B-B14F-4D97-AF65-F5344CB8AC3E}">
        <p14:creationId xmlns:p14="http://schemas.microsoft.com/office/powerpoint/2010/main" val="1067433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46AAD4"/>
                </a:solidFill>
              </a:rPr>
              <a:t>Australia Council for the Arts </a:t>
            </a:r>
            <a:endParaRPr lang="en-US" sz="3600" dirty="0">
              <a:solidFill>
                <a:srgbClr val="46AAD4"/>
              </a:solidFill>
            </a:endParaRPr>
          </a:p>
        </p:txBody>
      </p:sp>
      <p:sp>
        <p:nvSpPr>
          <p:cNvPr id="3" name="Text Placeholder 2"/>
          <p:cNvSpPr>
            <a:spLocks noGrp="1"/>
          </p:cNvSpPr>
          <p:nvPr>
            <p:ph type="body" sz="quarter" idx="10"/>
          </p:nvPr>
        </p:nvSpPr>
        <p:spPr>
          <a:xfrm>
            <a:off x="623887" y="1466617"/>
            <a:ext cx="10944227" cy="2387833"/>
          </a:xfrm>
        </p:spPr>
        <p:txBody>
          <a:bodyPr/>
          <a:lstStyle/>
          <a:p>
            <a:pPr marL="342900" indent="-342900">
              <a:buFont typeface="Courier New" panose="02070309020205020404" pitchFamily="49" charset="0"/>
              <a:buChar char="o"/>
            </a:pPr>
            <a:r>
              <a:rPr lang="en-AU" sz="3200" dirty="0"/>
              <a:t> </a:t>
            </a:r>
            <a:r>
              <a:rPr lang="en-AU" sz="3200" dirty="0" smtClean="0"/>
              <a:t>Australian Government’s </a:t>
            </a:r>
            <a:r>
              <a:rPr lang="en-AU" sz="3200" dirty="0"/>
              <a:t>principal funding and advisory body for the </a:t>
            </a:r>
            <a:r>
              <a:rPr lang="en-AU" sz="3200" dirty="0" smtClean="0"/>
              <a:t>arts </a:t>
            </a:r>
          </a:p>
          <a:p>
            <a:endParaRPr lang="en-AU" sz="1050" dirty="0" smtClean="0"/>
          </a:p>
          <a:p>
            <a:pPr marL="457200" indent="-457200">
              <a:buFont typeface="Courier New" panose="02070309020205020404" pitchFamily="49" charset="0"/>
              <a:buChar char="o"/>
            </a:pPr>
            <a:r>
              <a:rPr lang="en-AU" sz="3200" dirty="0" smtClean="0"/>
              <a:t>Functions include</a:t>
            </a:r>
            <a:r>
              <a:rPr lang="en-AU" sz="3200" i="1" dirty="0" smtClean="0"/>
              <a:t>: to support art that reflects the diversity of Australia </a:t>
            </a:r>
            <a:endParaRPr lang="en-AU" sz="3200" i="1" dirty="0"/>
          </a:p>
        </p:txBody>
      </p:sp>
    </p:spTree>
    <p:extLst>
      <p:ext uri="{BB962C8B-B14F-4D97-AF65-F5344CB8AC3E}">
        <p14:creationId xmlns:p14="http://schemas.microsoft.com/office/powerpoint/2010/main" val="9197994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46AAD4"/>
                </a:solidFill>
              </a:rPr>
              <a:t>Cultural Engagement Framework </a:t>
            </a:r>
            <a:endParaRPr lang="en-US" sz="3600" dirty="0">
              <a:solidFill>
                <a:srgbClr val="46AAD4"/>
              </a:solidFill>
            </a:endParaRPr>
          </a:p>
        </p:txBody>
      </p:sp>
      <p:sp>
        <p:nvSpPr>
          <p:cNvPr id="3" name="Text Placeholder 2"/>
          <p:cNvSpPr>
            <a:spLocks noGrp="1"/>
          </p:cNvSpPr>
          <p:nvPr>
            <p:ph type="body" sz="quarter" idx="10"/>
          </p:nvPr>
        </p:nvSpPr>
        <p:spPr>
          <a:xfrm>
            <a:off x="623887" y="1466617"/>
            <a:ext cx="10944227" cy="2098010"/>
          </a:xfrm>
        </p:spPr>
        <p:txBody>
          <a:bodyPr/>
          <a:lstStyle/>
          <a:p>
            <a:pPr marL="457200" indent="-457200">
              <a:buFont typeface="Courier New" panose="02070309020205020404" pitchFamily="49" charset="0"/>
              <a:buChar char="o"/>
            </a:pPr>
            <a:r>
              <a:rPr lang="en-AU" sz="3200" dirty="0" smtClean="0"/>
              <a:t>a </a:t>
            </a:r>
            <a:r>
              <a:rPr lang="en-AU" sz="3200" dirty="0"/>
              <a:t>mechanism to ensure that the Australia Council’s vision, priorities and processes recognise and reflect </a:t>
            </a:r>
            <a:r>
              <a:rPr lang="en-AU" sz="3200" dirty="0" smtClean="0"/>
              <a:t>diversity</a:t>
            </a:r>
          </a:p>
          <a:p>
            <a:pPr marL="457200" indent="-457200">
              <a:buFont typeface="Courier New" panose="02070309020205020404" pitchFamily="49" charset="0"/>
              <a:buChar char="o"/>
            </a:pPr>
            <a:r>
              <a:rPr lang="en-AU" sz="3200" dirty="0" smtClean="0"/>
              <a:t>guides </a:t>
            </a:r>
            <a:r>
              <a:rPr lang="en-AU" sz="3200" dirty="0"/>
              <a:t>decision-making, strategy and good practice in Council’s commitments to </a:t>
            </a:r>
            <a:r>
              <a:rPr lang="en-AU" sz="3200" dirty="0" smtClean="0"/>
              <a:t>diversity </a:t>
            </a:r>
            <a:endParaRPr lang="en-US" sz="3200" dirty="0" smtClean="0"/>
          </a:p>
        </p:txBody>
      </p:sp>
    </p:spTree>
    <p:extLst>
      <p:ext uri="{BB962C8B-B14F-4D97-AF65-F5344CB8AC3E}">
        <p14:creationId xmlns:p14="http://schemas.microsoft.com/office/powerpoint/2010/main" val="354915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46AAD4"/>
                </a:solidFill>
              </a:rPr>
              <a:t>Council’s c</a:t>
            </a:r>
            <a:r>
              <a:rPr lang="en-US" sz="3600" dirty="0" smtClean="0">
                <a:solidFill>
                  <a:srgbClr val="46AAD4"/>
                </a:solidFill>
              </a:rPr>
              <a:t>ommitment – two sides, one coin </a:t>
            </a:r>
            <a:endParaRPr lang="en-US" sz="3600" dirty="0">
              <a:solidFill>
                <a:srgbClr val="46AAD4"/>
              </a:solidFill>
            </a:endParaRPr>
          </a:p>
        </p:txBody>
      </p:sp>
      <p:sp>
        <p:nvSpPr>
          <p:cNvPr id="3" name="Text Placeholder 2"/>
          <p:cNvSpPr>
            <a:spLocks noGrp="1"/>
          </p:cNvSpPr>
          <p:nvPr>
            <p:ph type="body" sz="quarter" idx="10"/>
          </p:nvPr>
        </p:nvSpPr>
        <p:spPr>
          <a:xfrm>
            <a:off x="623887" y="1466617"/>
            <a:ext cx="10944227" cy="3708708"/>
          </a:xfrm>
        </p:spPr>
        <p:txBody>
          <a:bodyPr/>
          <a:lstStyle/>
          <a:p>
            <a:r>
              <a:rPr lang="en-AU" dirty="0"/>
              <a:t> </a:t>
            </a:r>
            <a:endParaRPr lang="en-AU" dirty="0" smtClean="0"/>
          </a:p>
          <a:p>
            <a:pPr marL="457200" indent="-457200">
              <a:buFont typeface="Courier New" panose="02070309020205020404" pitchFamily="49" charset="0"/>
              <a:buChar char="o"/>
            </a:pPr>
            <a:r>
              <a:rPr lang="en-AU" sz="3200" dirty="0" smtClean="0"/>
              <a:t>Diversity is Australia’s </a:t>
            </a:r>
            <a:r>
              <a:rPr lang="en-AU" sz="3200" dirty="0"/>
              <a:t>great cultural asset, and leads to greater artistic vibrancy and innovation. </a:t>
            </a:r>
          </a:p>
          <a:p>
            <a:pPr marL="457200" indent="-457200">
              <a:buFont typeface="Courier New" panose="02070309020205020404" pitchFamily="49" charset="0"/>
              <a:buChar char="o"/>
            </a:pPr>
            <a:endParaRPr lang="en-AU" sz="3200" dirty="0"/>
          </a:p>
          <a:p>
            <a:pPr marL="457200" indent="-457200">
              <a:buFont typeface="Courier New" panose="02070309020205020404" pitchFamily="49" charset="0"/>
              <a:buChar char="o"/>
            </a:pPr>
            <a:r>
              <a:rPr lang="en-AU" sz="3200" dirty="0" smtClean="0"/>
              <a:t>Participation in </a:t>
            </a:r>
            <a:r>
              <a:rPr lang="en-AU" sz="3200" dirty="0"/>
              <a:t>and enjoyment of the arts should be available all Australians and not determined by social, physical, geographic or personal circumstances.</a:t>
            </a:r>
            <a:endParaRPr lang="en-US" sz="3200" dirty="0" smtClean="0"/>
          </a:p>
        </p:txBody>
      </p:sp>
    </p:spTree>
    <p:extLst>
      <p:ext uri="{BB962C8B-B14F-4D97-AF65-F5344CB8AC3E}">
        <p14:creationId xmlns:p14="http://schemas.microsoft.com/office/powerpoint/2010/main" val="7218830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46AAD4"/>
                </a:solidFill>
              </a:rPr>
              <a:t>CEF priorities</a:t>
            </a:r>
            <a:endParaRPr lang="en-US" sz="3600" dirty="0">
              <a:solidFill>
                <a:srgbClr val="46AAD4"/>
              </a:solidFill>
            </a:endParaRPr>
          </a:p>
        </p:txBody>
      </p:sp>
      <p:sp>
        <p:nvSpPr>
          <p:cNvPr id="3" name="Text Placeholder 2"/>
          <p:cNvSpPr>
            <a:spLocks noGrp="1"/>
          </p:cNvSpPr>
          <p:nvPr>
            <p:ph type="body" sz="quarter" idx="10"/>
          </p:nvPr>
        </p:nvSpPr>
        <p:spPr>
          <a:xfrm>
            <a:off x="623887" y="1466617"/>
            <a:ext cx="10944227" cy="3847207"/>
          </a:xfrm>
        </p:spPr>
        <p:txBody>
          <a:bodyPr/>
          <a:lstStyle/>
          <a:p>
            <a:r>
              <a:rPr lang="en-AU" sz="3200" dirty="0" smtClean="0"/>
              <a:t>Guided by </a:t>
            </a:r>
            <a:r>
              <a:rPr lang="en-AU" sz="3200" b="1" dirty="0" smtClean="0"/>
              <a:t>Intersectionality. </a:t>
            </a:r>
            <a:r>
              <a:rPr lang="en-AU" sz="3200" dirty="0" smtClean="0"/>
              <a:t>Priority areas: </a:t>
            </a:r>
          </a:p>
          <a:p>
            <a:pPr marL="457200" indent="-457200">
              <a:buFont typeface="Courier New" panose="02070309020205020404" pitchFamily="49" charset="0"/>
              <a:buChar char="o"/>
            </a:pPr>
            <a:r>
              <a:rPr lang="en-AU" sz="2800" dirty="0" smtClean="0"/>
              <a:t>First Nations Australians</a:t>
            </a:r>
          </a:p>
          <a:p>
            <a:pPr marL="457200" indent="-457200">
              <a:buFont typeface="Courier New" panose="02070309020205020404" pitchFamily="49" charset="0"/>
              <a:buChar char="o"/>
            </a:pPr>
            <a:r>
              <a:rPr lang="en-AU" sz="2800" dirty="0" smtClean="0"/>
              <a:t>Children and young people </a:t>
            </a:r>
          </a:p>
          <a:p>
            <a:pPr marL="457200" indent="-457200">
              <a:buFont typeface="Courier New" panose="02070309020205020404" pitchFamily="49" charset="0"/>
              <a:buChar char="o"/>
            </a:pPr>
            <a:r>
              <a:rPr lang="en-AU" sz="2800" dirty="0" smtClean="0"/>
              <a:t>Cultural diversity </a:t>
            </a:r>
          </a:p>
          <a:p>
            <a:pPr marL="457200" indent="-457200">
              <a:buFont typeface="Courier New" panose="02070309020205020404" pitchFamily="49" charset="0"/>
              <a:buChar char="o"/>
            </a:pPr>
            <a:r>
              <a:rPr lang="en-AU" sz="2800" dirty="0" smtClean="0"/>
              <a:t>Regional and remote Australia </a:t>
            </a:r>
          </a:p>
          <a:p>
            <a:pPr marL="457200" indent="-457200">
              <a:buFont typeface="Courier New" panose="02070309020205020404" pitchFamily="49" charset="0"/>
              <a:buChar char="o"/>
            </a:pPr>
            <a:r>
              <a:rPr lang="en-AU" sz="2800" dirty="0" smtClean="0"/>
              <a:t>People with disability </a:t>
            </a:r>
          </a:p>
          <a:p>
            <a:pPr marL="457200" indent="-457200">
              <a:buFont typeface="Courier New" panose="02070309020205020404" pitchFamily="49" charset="0"/>
              <a:buChar char="o"/>
            </a:pPr>
            <a:r>
              <a:rPr lang="en-AU" sz="2800" dirty="0" smtClean="0"/>
              <a:t>Older people </a:t>
            </a:r>
            <a:endParaRPr lang="en-US" sz="2800" dirty="0" smtClean="0"/>
          </a:p>
        </p:txBody>
      </p:sp>
    </p:spTree>
    <p:extLst>
      <p:ext uri="{BB962C8B-B14F-4D97-AF65-F5344CB8AC3E}">
        <p14:creationId xmlns:p14="http://schemas.microsoft.com/office/powerpoint/2010/main" val="2577384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46AAD4"/>
                </a:solidFill>
              </a:rPr>
              <a:t>Diversity in practice </a:t>
            </a:r>
            <a:endParaRPr lang="en-US" sz="3600" dirty="0">
              <a:solidFill>
                <a:srgbClr val="46AAD4"/>
              </a:solidFill>
            </a:endParaRPr>
          </a:p>
        </p:txBody>
      </p:sp>
      <p:sp>
        <p:nvSpPr>
          <p:cNvPr id="3" name="Text Placeholder 2"/>
          <p:cNvSpPr>
            <a:spLocks noGrp="1"/>
          </p:cNvSpPr>
          <p:nvPr>
            <p:ph type="body" sz="quarter" idx="10"/>
          </p:nvPr>
        </p:nvSpPr>
        <p:spPr>
          <a:xfrm>
            <a:off x="623887" y="1466617"/>
            <a:ext cx="10944227" cy="4452501"/>
          </a:xfrm>
        </p:spPr>
        <p:txBody>
          <a:bodyPr/>
          <a:lstStyle/>
          <a:p>
            <a:pPr marL="457200" indent="-457200">
              <a:buFont typeface="Courier New" panose="02070309020205020404" pitchFamily="49" charset="0"/>
              <a:buChar char="o"/>
            </a:pPr>
            <a:r>
              <a:rPr lang="en-AU" sz="3200" dirty="0" smtClean="0"/>
              <a:t>Strategic commitment to First Nations Australians</a:t>
            </a:r>
          </a:p>
          <a:p>
            <a:pPr marL="457200" indent="-457200">
              <a:buFont typeface="Courier New" panose="02070309020205020404" pitchFamily="49" charset="0"/>
              <a:buChar char="o"/>
            </a:pPr>
            <a:r>
              <a:rPr lang="en-AU" sz="3200" dirty="0" smtClean="0"/>
              <a:t>Actions and commitments set down in our Disability Action Plan 2017-19 and forthcoming Reconciliation Action Plan </a:t>
            </a:r>
          </a:p>
          <a:p>
            <a:pPr marL="457200" indent="-457200">
              <a:buFont typeface="Courier New" panose="02070309020205020404" pitchFamily="49" charset="0"/>
              <a:buChar char="o"/>
            </a:pPr>
            <a:r>
              <a:rPr lang="en-AU" sz="3200" dirty="0" smtClean="0"/>
              <a:t>Targets and monitoring of peer diversity in decision-making – support for diversity is increasing </a:t>
            </a:r>
          </a:p>
          <a:p>
            <a:pPr marL="457200" indent="-457200">
              <a:buFont typeface="Courier New" panose="02070309020205020404" pitchFamily="49" charset="0"/>
              <a:buChar char="o"/>
            </a:pPr>
            <a:r>
              <a:rPr lang="en-AU" sz="3200" dirty="0"/>
              <a:t>Advocacy on specific </a:t>
            </a:r>
            <a:r>
              <a:rPr lang="en-AU" sz="3200" dirty="0" smtClean="0"/>
              <a:t>issues </a:t>
            </a:r>
          </a:p>
          <a:p>
            <a:pPr marL="457200" indent="-457200">
              <a:buFont typeface="Courier New" panose="02070309020205020404" pitchFamily="49" charset="0"/>
              <a:buChar char="o"/>
            </a:pPr>
            <a:r>
              <a:rPr lang="en-AU" sz="3200" dirty="0" smtClean="0"/>
              <a:t>Research and evaluation: Working towards public reporting on diversity (interim report due in 2018) </a:t>
            </a:r>
            <a:endParaRPr lang="en-US" sz="3200" dirty="0" smtClean="0"/>
          </a:p>
        </p:txBody>
      </p:sp>
    </p:spTree>
    <p:extLst>
      <p:ext uri="{BB962C8B-B14F-4D97-AF65-F5344CB8AC3E}">
        <p14:creationId xmlns:p14="http://schemas.microsoft.com/office/powerpoint/2010/main" val="4170405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46AAD4"/>
                </a:solidFill>
              </a:rPr>
              <a:t>It comes back to the art and the artists 	</a:t>
            </a:r>
            <a:endParaRPr lang="en-US" sz="3600" dirty="0">
              <a:solidFill>
                <a:srgbClr val="46AAD4"/>
              </a:solidFill>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35267" y="1351519"/>
            <a:ext cx="8051483" cy="4455776"/>
          </a:xfrm>
          <a:prstGeom prst="rect">
            <a:avLst/>
          </a:prstGeom>
          <a:noFill/>
          <a:ln>
            <a:noFill/>
          </a:ln>
        </p:spPr>
      </p:pic>
    </p:spTree>
    <p:extLst>
      <p:ext uri="{BB962C8B-B14F-4D97-AF65-F5344CB8AC3E}">
        <p14:creationId xmlns:p14="http://schemas.microsoft.com/office/powerpoint/2010/main" val="2525788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38B8BC"/>
      </a:dk1>
      <a:lt1>
        <a:srgbClr val="FEFFFF"/>
      </a:lt1>
      <a:dk2>
        <a:srgbClr val="58595B"/>
      </a:dk2>
      <a:lt2>
        <a:srgbClr val="57585B"/>
      </a:lt2>
      <a:accent1>
        <a:srgbClr val="38B8BC"/>
      </a:accent1>
      <a:accent2>
        <a:srgbClr val="00BABD"/>
      </a:accent2>
      <a:accent3>
        <a:srgbClr val="65C8CB"/>
      </a:accent3>
      <a:accent4>
        <a:srgbClr val="9BD8DA"/>
      </a:accent4>
      <a:accent5>
        <a:srgbClr val="CCEAEB"/>
      </a:accent5>
      <a:accent6>
        <a:srgbClr val="58595B"/>
      </a:accent6>
      <a:hlink>
        <a:srgbClr val="97999C"/>
      </a:hlink>
      <a:folHlink>
        <a:srgbClr val="DADBD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3393EE7B196C49806DA5535306EC88" ma:contentTypeVersion="0" ma:contentTypeDescription="Create a new document." ma:contentTypeScope="" ma:versionID="b502711bdf48947bb757a7da184261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017DD7-A56D-4A20-AFEC-072AFA1601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4B610E6-7FE9-4AAE-B19B-984BEB531AE3}">
  <ds:schemaRefs>
    <ds:schemaRef ds:uri="http://schemas.microsoft.com/sharepoint/v3/contenttype/forms"/>
  </ds:schemaRefs>
</ds:datastoreItem>
</file>

<file path=customXml/itemProps3.xml><?xml version="1.0" encoding="utf-8"?>
<ds:datastoreItem xmlns:ds="http://schemas.openxmlformats.org/officeDocument/2006/customXml" ds:itemID="{26885782-AD7F-455B-8C9B-5493EBC610A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3425</TotalTime>
  <Words>1080</Words>
  <Application>Microsoft Macintosh PowerPoint</Application>
  <PresentationFormat>Custom</PresentationFormat>
  <Paragraphs>84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Australia Council for the Arts </vt:lpstr>
      <vt:lpstr>Cultural Engagement Framework </vt:lpstr>
      <vt:lpstr>Council’s commitment – two sides, one coin </vt:lpstr>
      <vt:lpstr>CEF priorities</vt:lpstr>
      <vt:lpstr>Diversity in practice </vt:lpstr>
      <vt:lpstr>It comes back to the art and the artists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Elena  Di Federico</cp:lastModifiedBy>
  <cp:revision>67</cp:revision>
  <dcterms:created xsi:type="dcterms:W3CDTF">2016-11-15T23:10:54Z</dcterms:created>
  <dcterms:modified xsi:type="dcterms:W3CDTF">2017-12-04T14:54:39Z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0x0101001E3393EE7B196C49806DA5535306EC88</vt:lpwstr>
  </property>
</Properties>
</file>