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66" r:id="rId4"/>
    <p:sldId id="257" r:id="rId5"/>
    <p:sldId id="258" r:id="rId6"/>
    <p:sldId id="259" r:id="rId7"/>
    <p:sldId id="267" r:id="rId8"/>
    <p:sldId id="262" r:id="rId9"/>
    <p:sldId id="260" r:id="rId10"/>
    <p:sldId id="261" r:id="rId11"/>
    <p:sldId id="263" r:id="rId12"/>
    <p:sldId id="265" r:id="rId13"/>
    <p:sldId id="264" r:id="rId1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60"/>
    <p:restoredTop sz="94617"/>
  </p:normalViewPr>
  <p:slideViewPr>
    <p:cSldViewPr snapToGrid="0" snapToObjects="1">
      <p:cViewPr varScale="1">
        <p:scale>
          <a:sx n="68" d="100"/>
          <a:sy n="68" d="100"/>
        </p:scale>
        <p:origin x="24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F7A15-8A94-1D4C-9B76-61629252C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3F1182-0A8C-4248-9D48-FECAE7FBC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E56334-7D09-5545-A1EF-DF9F0926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672FA8-F352-6B42-9DAF-DB8354C3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DF7176-F450-1B4C-80B4-1BC8EBA3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24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197A9-F8EC-FE44-BD98-FE619E24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BCF7FD-F18C-D14A-89B7-A80912556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E510E9-0AEE-D849-89B1-46220DB6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BF4CBF-CCE2-B245-AF3D-9A29EF63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41963F-DB3C-974C-969D-EA5DF9BB4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4829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38B8A2-09AA-4946-8952-7C7A04F71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8D31DE-BF07-B144-8DCF-BA0646A16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D41C9B-EA14-C44B-82A7-BF5777D4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ABAB7F-525C-024F-BDB8-1D0CDD80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1B217B-B7BA-7942-A406-A2EF9AC6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457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708DF-4211-9E46-8A8C-226EE0CC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E08D4-85D3-1945-9FE5-E140E40D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F600A8-9042-F148-99DA-3BB0AAE7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7615F0-5856-114C-A6BB-B90F1DE2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EC45E1-61AF-F349-9C6D-A26B45C4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146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A924C-9027-BA4A-BBEA-6E624BDA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16E5AC-B8D0-4F42-AF7A-733298B6F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E735AB-0E46-1C48-99D3-E6446959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855EEC-C3B7-9042-A922-EEE87036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8FDD17-B31C-7F43-BF79-303A3CA2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05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3FD18-6E16-8F4E-BD34-1B541516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C05D29-70D8-3C48-8BA7-8A574FB9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2448E4-7E92-504F-A6D0-ADA63F982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209B34-AA84-974A-8DB8-A2374572C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C539795-869E-B941-8F59-4DEAF8BF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4EFD28-79AE-C744-BB3A-17865AED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416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DF4A7-F2C0-C944-AD5A-B7BAF100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4763A4-7629-1842-8832-BD352982A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2C4264-C166-C74D-8321-FC16B4146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32BABCE-4EA7-754C-A4BB-6405053C2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1BC1DD2-A332-4945-90A9-120D08877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71B6032-E554-5242-88CA-35796F91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0757945-8F6F-884D-B4E5-71065FD5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3EE368A-637E-2448-B728-F3B315C3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99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A84A4-F433-E640-9EE8-D7C8EE18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4FEC115-0751-7F4C-BE9F-9E4A2668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8AD3BF-E9EC-8741-A4CB-F9B19B04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84434B-D817-EA42-AA24-52245296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579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3102A51-85CA-4640-AD3F-E11A0A0A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3FA0990-36A6-1B41-A32F-30ACFE622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2CC3A7-A903-D94A-AF51-428B24D6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513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BC22D-7238-3B42-845C-CE41B303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C127C9-5382-4345-A1E5-B611D06C2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CE5E3B-FE4D-A543-844E-9DC1A4174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0886F6-4B55-C845-A291-C1515500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17E92E-06D7-5648-AE08-827BCF84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B99812-EA4B-3547-9E2E-8FB1F0FD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623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AAEEC-4BC0-6E47-B1D3-9668478A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418EE1-5460-F84E-8055-C4BD52141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BF477C4-BB26-2D4D-B504-50802C588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2A268E-0AD4-934D-8ED9-4A1F9F0E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6E57A1D-3616-4249-B10F-D0AB158B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4399CE-5D62-DA4C-B76D-E72BE8D7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995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22A080-D604-4A4A-8FED-02739DC8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637E81-97E4-D846-B743-BA5355FC9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4C47F4-0CAF-364D-AC1C-251905F32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D9F9-BE27-574F-848F-569722D660EE}" type="datetimeFigureOut">
              <a:rPr lang="nl-BE" smtClean="0"/>
              <a:t>12/06/24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96B07F-1597-0047-94BE-6815FA6A3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AF012C-74EA-1348-9FBB-A66E44A3C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27973-7D93-5748-ADA3-E676DADB04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528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4A4CD-A238-904B-827C-34C560E35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EAFBD4-C2C6-4C4C-B54C-8D518FAA86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3C5539-6D4D-6842-8A95-7714930A4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5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A7AC7-783E-9541-B265-04E04BC2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241" y="1"/>
            <a:ext cx="3115085" cy="1572037"/>
          </a:xfrm>
        </p:spPr>
        <p:txBody>
          <a:bodyPr>
            <a:normAutofit fontScale="90000"/>
          </a:bodyPr>
          <a:lstStyle/>
          <a:p>
            <a:r>
              <a:rPr lang="nl-BE" sz="6700" dirty="0">
                <a:solidFill>
                  <a:schemeClr val="bg1"/>
                </a:solidFill>
              </a:rPr>
              <a:t>aesthesis</a:t>
            </a:r>
            <a:r>
              <a:rPr lang="nl-BE" sz="4800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FFDCB6-63B4-4A41-8408-98937342A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C23000-8A94-4649-8159-7B1647038C88}"/>
              </a:ext>
            </a:extLst>
          </p:cNvPr>
          <p:cNvSpPr txBox="1"/>
          <p:nvPr/>
        </p:nvSpPr>
        <p:spPr>
          <a:xfrm>
            <a:off x="601580" y="986589"/>
            <a:ext cx="115904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all the senses related to emotions</a:t>
            </a:r>
          </a:p>
          <a:p>
            <a:endParaRPr lang="nl-BE" sz="4000" dirty="0">
              <a:solidFill>
                <a:schemeClr val="bg1"/>
              </a:solidFill>
              <a:latin typeface="+mj-lt"/>
            </a:endParaRP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	in the landscape:  situational in-situ art (gaia)</a:t>
            </a: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			</a:t>
            </a: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			sense of physical nearness</a:t>
            </a:r>
          </a:p>
          <a:p>
            <a:endParaRPr lang="nl-BE" sz="4000" dirty="0">
              <a:solidFill>
                <a:schemeClr val="bg1"/>
              </a:solidFill>
              <a:latin typeface="+mj-lt"/>
            </a:endParaRP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				local slowness – rhythm of life</a:t>
            </a:r>
          </a:p>
          <a:p>
            <a:endParaRPr lang="nl-BE" sz="4000" dirty="0">
              <a:solidFill>
                <a:schemeClr val="bg1"/>
              </a:solidFill>
              <a:latin typeface="+mj-lt"/>
            </a:endParaRP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					 resonance &amp; ‘res-ponsability’</a:t>
            </a:r>
            <a:r>
              <a:rPr lang="nl-BE" sz="4000" dirty="0">
                <a:latin typeface="+mj-lt"/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C69630-47EB-E148-A50D-647563DB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2" y="4322618"/>
            <a:ext cx="3767121" cy="21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4EC91-1AEE-F249-BF49-6D01DDC3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>
                <a:solidFill>
                  <a:schemeClr val="bg1"/>
                </a:solidFill>
              </a:rPr>
              <a:t>depth-aesthetics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A37C1-2D79-0E4A-9E7B-E7596982E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872" y="2078357"/>
            <a:ext cx="9912927" cy="409860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200" dirty="0">
                <a:solidFill>
                  <a:schemeClr val="bg1"/>
                </a:solidFill>
              </a:rPr>
              <a:t>under the landscape (chtôn)</a:t>
            </a:r>
          </a:p>
          <a:p>
            <a:pPr marL="0" indent="0">
              <a:buNone/>
            </a:pPr>
            <a:endParaRPr lang="nl-BE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3200" dirty="0">
                <a:solidFill>
                  <a:schemeClr val="bg1"/>
                </a:solidFill>
              </a:rPr>
              <a:t>		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bg1"/>
                </a:solidFill>
              </a:rPr>
              <a:t>	sense of vulnerability</a:t>
            </a:r>
          </a:p>
          <a:p>
            <a:pPr marL="0" indent="0">
              <a:buNone/>
            </a:pPr>
            <a:endParaRPr lang="nl-BE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sz="3200" dirty="0">
                <a:solidFill>
                  <a:schemeClr val="bg1"/>
                </a:solidFill>
              </a:rPr>
              <a:t>			</a:t>
            </a:r>
          </a:p>
          <a:p>
            <a:pPr marL="0" indent="0">
              <a:buNone/>
            </a:pPr>
            <a:r>
              <a:rPr lang="nl-BE" sz="3200" dirty="0">
                <a:solidFill>
                  <a:schemeClr val="bg1"/>
                </a:solidFill>
              </a:rPr>
              <a:t>			     universal vulnerability and mortality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2DF303-025A-7543-8677-EEE95CC0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34" y="0"/>
            <a:ext cx="7648107" cy="50987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92C721-2DF6-B643-8FEE-B7B26737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12938"/>
            <a:ext cx="3488683" cy="26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B7B2D68-9AF8-FC4F-8B8B-B7BC322782D7}"/>
              </a:ext>
            </a:extLst>
          </p:cNvPr>
          <p:cNvSpPr/>
          <p:nvPr/>
        </p:nvSpPr>
        <p:spPr>
          <a:xfrm>
            <a:off x="0" y="387927"/>
            <a:ext cx="543927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6600" dirty="0">
                <a:solidFill>
                  <a:schemeClr val="bg1"/>
                </a:solidFill>
              </a:rPr>
              <a:t>eco-political communities are built on </a:t>
            </a:r>
          </a:p>
          <a:p>
            <a:r>
              <a:rPr lang="nl-BE" sz="6600" dirty="0">
                <a:solidFill>
                  <a:schemeClr val="bg1"/>
                </a:solidFill>
              </a:rPr>
              <a:t>aesthetic foundations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A11409-5C2B-C946-BB0F-A6FB34AF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271" y="0"/>
            <a:ext cx="6752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4FF23F6-EAE4-1542-9398-DCF6509CC957}"/>
              </a:ext>
            </a:extLst>
          </p:cNvPr>
          <p:cNvSpPr/>
          <p:nvPr/>
        </p:nvSpPr>
        <p:spPr>
          <a:xfrm>
            <a:off x="6424863" y="3031959"/>
            <a:ext cx="53380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nl-BE" dirty="0">
                <a:effectLst/>
                <a:latin typeface="Times" pitchFamily="2" charset="0"/>
              </a:rPr>
            </a:br>
            <a:endParaRPr lang="nl-BE" sz="3600" dirty="0">
              <a:effectLst/>
              <a:latin typeface="Times" pitchFamily="2" charset="0"/>
            </a:endParaRPr>
          </a:p>
          <a:p>
            <a:r>
              <a:rPr lang="nl-BE" sz="3600" i="1" dirty="0">
                <a:solidFill>
                  <a:schemeClr val="bg1"/>
                </a:solidFill>
                <a:effectLst/>
                <a:latin typeface="Times" pitchFamily="2" charset="0"/>
              </a:rPr>
              <a:t>Reset the Senses! </a:t>
            </a:r>
          </a:p>
          <a:p>
            <a:r>
              <a:rPr lang="nl-BE" sz="3600" i="1" dirty="0">
                <a:solidFill>
                  <a:schemeClr val="bg1"/>
                </a:solidFill>
                <a:effectLst/>
                <a:latin typeface="Times" pitchFamily="2" charset="0"/>
              </a:rPr>
              <a:t>Slow Down! </a:t>
            </a:r>
          </a:p>
          <a:p>
            <a:r>
              <a:rPr lang="nl-BE" sz="3600" i="1" dirty="0">
                <a:solidFill>
                  <a:schemeClr val="bg1"/>
                </a:solidFill>
                <a:effectLst/>
                <a:latin typeface="Times" pitchFamily="2" charset="0"/>
              </a:rPr>
              <a:t>Dance Away the Crisis! </a:t>
            </a:r>
          </a:p>
          <a:p>
            <a:r>
              <a:rPr lang="nl-BE" sz="3600" i="1" dirty="0">
                <a:solidFill>
                  <a:schemeClr val="bg1"/>
                </a:solidFill>
                <a:effectLst/>
                <a:latin typeface="Times" pitchFamily="2" charset="0"/>
              </a:rPr>
              <a:t>Feel Again! </a:t>
            </a:r>
          </a:p>
        </p:txBody>
      </p:sp>
    </p:spTree>
    <p:extLst>
      <p:ext uri="{BB962C8B-B14F-4D97-AF65-F5344CB8AC3E}">
        <p14:creationId xmlns:p14="http://schemas.microsoft.com/office/powerpoint/2010/main" val="21356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1EDCBA-984E-4C4A-A62C-0319A1244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6C03-2894-2F41-A398-1937B4BE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56" y="365124"/>
            <a:ext cx="10419944" cy="6492875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overheated 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cultures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in 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undercooled 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flatscapes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0E0D3BF-8268-304D-809C-ABC0D29DC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9957" y="1435892"/>
            <a:ext cx="5813842" cy="4351338"/>
          </a:xfrm>
        </p:spPr>
      </p:pic>
    </p:spTree>
    <p:extLst>
      <p:ext uri="{BB962C8B-B14F-4D97-AF65-F5344CB8AC3E}">
        <p14:creationId xmlns:p14="http://schemas.microsoft.com/office/powerpoint/2010/main" val="28880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E414E-7A33-9D4F-8D99-3204BEC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an earthly paradise…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1652D6-A168-C844-ABEB-7DF6D12FE059}"/>
              </a:ext>
            </a:extLst>
          </p:cNvPr>
          <p:cNvSpPr txBox="1"/>
          <p:nvPr/>
        </p:nvSpPr>
        <p:spPr>
          <a:xfrm>
            <a:off x="7964906" y="5438274"/>
            <a:ext cx="3970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  <a:latin typeface="+mj-lt"/>
              </a:rPr>
              <a:t>without people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6B757E-E2DD-5C42-901F-743796AE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6" y="1551856"/>
            <a:ext cx="3951513" cy="40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8F806-A96F-5845-9594-20DA2249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climate struggle = antropocentric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354DC3-C3F2-EB4B-BC83-3CF983793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17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</a:rPr>
              <a:t>saving our own skin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</a:rPr>
              <a:t>environmental crisis = cultural crisis</a:t>
            </a:r>
          </a:p>
          <a:p>
            <a:pPr marL="0" indent="0">
              <a:buNone/>
            </a:pPr>
            <a:endParaRPr lang="nl-B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B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</a:rPr>
              <a:t>science and technology alone cannot</a:t>
            </a:r>
          </a:p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</a:rPr>
              <a:t>save the world</a:t>
            </a:r>
          </a:p>
          <a:p>
            <a:pPr marL="0" indent="0">
              <a:buNone/>
            </a:pPr>
            <a:endParaRPr lang="nl-B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bg1"/>
                </a:solidFill>
              </a:rPr>
              <a:t>eco-capitalism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B19EED-F5DF-434B-B82F-FAB6B5BF3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841" y="2896393"/>
            <a:ext cx="5118782" cy="30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1588A-84C1-3A45-AAC3-C61E60F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5" y="365125"/>
            <a:ext cx="11016915" cy="1962439"/>
          </a:xfrm>
        </p:spPr>
        <p:txBody>
          <a:bodyPr>
            <a:normAutofit/>
          </a:bodyPr>
          <a:lstStyle/>
          <a:p>
            <a:r>
              <a:rPr lang="nl-BE" sz="4800" dirty="0">
                <a:solidFill>
                  <a:schemeClr val="bg1"/>
                </a:solidFill>
              </a:rPr>
              <a:t>changing our way of living, </a:t>
            </a:r>
            <a:br>
              <a:rPr lang="nl-BE" sz="4800" dirty="0">
                <a:solidFill>
                  <a:schemeClr val="bg1"/>
                </a:solidFill>
              </a:rPr>
            </a:br>
            <a:r>
              <a:rPr lang="nl-BE" sz="4800" dirty="0">
                <a:solidFill>
                  <a:schemeClr val="bg1"/>
                </a:solidFill>
              </a:rPr>
              <a:t>working and making love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C109FBB-62EF-3748-B709-84C48F4BA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9491" y="1686165"/>
            <a:ext cx="3581400" cy="3846689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F7D60D2-A4F8-1241-8B27-3DED2F2B16DA}"/>
              </a:ext>
            </a:extLst>
          </p:cNvPr>
          <p:cNvSpPr txBox="1"/>
          <p:nvPr/>
        </p:nvSpPr>
        <p:spPr>
          <a:xfrm>
            <a:off x="336885" y="2632364"/>
            <a:ext cx="7199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empirical proof does not convince us to change our behaviour</a:t>
            </a:r>
          </a:p>
          <a:p>
            <a:endParaRPr lang="nl-BE" sz="4000" dirty="0">
              <a:solidFill>
                <a:schemeClr val="bg1"/>
              </a:solidFill>
              <a:latin typeface="+mj-lt"/>
            </a:endParaRP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climate report after climate report</a:t>
            </a:r>
          </a:p>
          <a:p>
            <a:endParaRPr lang="nl-BE" sz="4000" dirty="0">
              <a:solidFill>
                <a:schemeClr val="bg1"/>
              </a:solidFill>
              <a:latin typeface="+mj-lt"/>
            </a:endParaRPr>
          </a:p>
          <a:p>
            <a:r>
              <a:rPr lang="nl-BE" sz="4000" dirty="0">
                <a:solidFill>
                  <a:schemeClr val="bg1"/>
                </a:solidFill>
                <a:latin typeface="+mj-lt"/>
              </a:rPr>
              <a:t>cultural revolution</a:t>
            </a:r>
          </a:p>
        </p:txBody>
      </p:sp>
    </p:spTree>
    <p:extLst>
      <p:ext uri="{BB962C8B-B14F-4D97-AF65-F5344CB8AC3E}">
        <p14:creationId xmlns:p14="http://schemas.microsoft.com/office/powerpoint/2010/main" val="37482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78549-1C91-D94A-A6FA-8CDD5983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81" y="365125"/>
            <a:ext cx="2937753" cy="6006681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the nearness conundrum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54BA82-279D-824C-9F56-70F520DF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038" y="914400"/>
            <a:ext cx="7401998" cy="5457406"/>
          </a:xfrm>
        </p:spPr>
      </p:pic>
    </p:spTree>
    <p:extLst>
      <p:ext uri="{BB962C8B-B14F-4D97-AF65-F5344CB8AC3E}">
        <p14:creationId xmlns:p14="http://schemas.microsoft.com/office/powerpoint/2010/main" val="17962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8CBAA-28EF-324B-9EFC-C31955DA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13" y="365125"/>
            <a:ext cx="11838215" cy="1325563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 sensory deprivation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662992-158F-C54B-AB09-DCFC7D0F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8" y="2253343"/>
            <a:ext cx="4143166" cy="280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FBC77C9-5A09-744C-B6F6-2BEB7D70D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243" y="2890072"/>
            <a:ext cx="3200400" cy="348075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0A2C182-C487-9D42-99B9-C6BDC68807A2}"/>
              </a:ext>
            </a:extLst>
          </p:cNvPr>
          <p:cNvSpPr txBox="1"/>
          <p:nvPr/>
        </p:nvSpPr>
        <p:spPr>
          <a:xfrm>
            <a:off x="5836596" y="1690688"/>
            <a:ext cx="5661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+ affective deprivation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23C943A-6DD5-5E43-AF4F-70AF4751421C}"/>
              </a:ext>
            </a:extLst>
          </p:cNvPr>
          <p:cNvSpPr txBox="1"/>
          <p:nvPr/>
        </p:nvSpPr>
        <p:spPr>
          <a:xfrm>
            <a:off x="645708" y="5617638"/>
            <a:ext cx="5762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solidFill>
                  <a:schemeClr val="bg1"/>
                </a:solidFill>
              </a:rPr>
              <a:t>= aesthetic deprivation</a:t>
            </a:r>
          </a:p>
        </p:txBody>
      </p:sp>
    </p:spTree>
    <p:extLst>
      <p:ext uri="{BB962C8B-B14F-4D97-AF65-F5344CB8AC3E}">
        <p14:creationId xmlns:p14="http://schemas.microsoft.com/office/powerpoint/2010/main" val="29490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9E78CB0-444C-6E4E-901D-5F0546C4C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215" y="1425993"/>
            <a:ext cx="5775570" cy="4156659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E220D76-8638-964E-920F-B7A803061586}"/>
              </a:ext>
            </a:extLst>
          </p:cNvPr>
          <p:cNvSpPr txBox="1"/>
          <p:nvPr/>
        </p:nvSpPr>
        <p:spPr>
          <a:xfrm>
            <a:off x="179614" y="1257300"/>
            <a:ext cx="427808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beautiful thinking</a:t>
            </a: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	</a:t>
            </a: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representing the unrepresented</a:t>
            </a: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		</a:t>
            </a: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distant gaze</a:t>
            </a:r>
          </a:p>
          <a:p>
            <a:pPr>
              <a:defRPr/>
            </a:pPr>
            <a:endParaRPr lang="nl-BE" sz="3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looking at the landscape</a:t>
            </a: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			</a:t>
            </a:r>
          </a:p>
          <a:p>
            <a:pPr>
              <a:defRPr/>
            </a:pPr>
            <a:r>
              <a:rPr lang="nl-BE" sz="3200" dirty="0">
                <a:solidFill>
                  <a:schemeClr val="bg1"/>
                </a:solidFill>
              </a:rPr>
              <a:t>redistributing the senses</a:t>
            </a:r>
          </a:p>
          <a:p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4A028E-86B3-204E-A6F3-286E03CD7AF8}"/>
              </a:ext>
            </a:extLst>
          </p:cNvPr>
          <p:cNvSpPr txBox="1"/>
          <p:nvPr/>
        </p:nvSpPr>
        <p:spPr>
          <a:xfrm>
            <a:off x="8983786" y="2331464"/>
            <a:ext cx="320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aesthetics</a:t>
            </a:r>
          </a:p>
        </p:txBody>
      </p:sp>
    </p:spTree>
    <p:extLst>
      <p:ext uri="{BB962C8B-B14F-4D97-AF65-F5344CB8AC3E}">
        <p14:creationId xmlns:p14="http://schemas.microsoft.com/office/powerpoint/2010/main" val="16857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4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4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195</Words>
  <Application>Microsoft Macintosh PowerPoint</Application>
  <PresentationFormat>Breedbeeld</PresentationFormat>
  <Paragraphs>60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</vt:lpstr>
      <vt:lpstr>Kantoorthema</vt:lpstr>
      <vt:lpstr>PowerPoint-presentatie</vt:lpstr>
      <vt:lpstr>PowerPoint-presentatie</vt:lpstr>
      <vt:lpstr>overheated  cultures in  undercooled  flatscapes</vt:lpstr>
      <vt:lpstr>an earthly paradise…</vt:lpstr>
      <vt:lpstr>climate struggle = antropocentric </vt:lpstr>
      <vt:lpstr>changing our way of living,  working and making love </vt:lpstr>
      <vt:lpstr>the nearness conundrum</vt:lpstr>
      <vt:lpstr> sensory deprivation</vt:lpstr>
      <vt:lpstr>PowerPoint-presentatie</vt:lpstr>
      <vt:lpstr>aesthesis </vt:lpstr>
      <vt:lpstr>depth-aesthetics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Pascal Gielen</dc:creator>
  <cp:lastModifiedBy>Pascal Gielen</cp:lastModifiedBy>
  <cp:revision>51</cp:revision>
  <dcterms:created xsi:type="dcterms:W3CDTF">2023-11-02T13:45:55Z</dcterms:created>
  <dcterms:modified xsi:type="dcterms:W3CDTF">2024-06-12T12:21:59Z</dcterms:modified>
</cp:coreProperties>
</file>