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9" r:id="rId21"/>
  </p:sldIdLst>
  <p:sldSz cx="13004800"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332"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1">
                <a:solidFill>
                  <a:srgbClr val="74747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000" b="0" i="1">
                <a:solidFill>
                  <a:srgbClr val="74747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1">
                <a:solidFill>
                  <a:srgbClr val="747474"/>
                </a:solidFill>
                <a:latin typeface="Arial"/>
                <a:cs typeface="Arial"/>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1">
                <a:solidFill>
                  <a:srgbClr val="74747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01088" y="2604940"/>
            <a:ext cx="10299065" cy="635000"/>
          </a:xfrm>
          <a:prstGeom prst="rect">
            <a:avLst/>
          </a:prstGeom>
        </p:spPr>
        <p:txBody>
          <a:bodyPr wrap="square" lIns="0" tIns="0" rIns="0" bIns="0">
            <a:spAutoFit/>
          </a:bodyPr>
          <a:lstStyle>
            <a:lvl1pPr>
              <a:defRPr sz="3000" b="0" i="1">
                <a:solidFill>
                  <a:srgbClr val="747474"/>
                </a:solidFill>
                <a:latin typeface="Arial"/>
                <a:cs typeface="Arial"/>
              </a:defRPr>
            </a:lvl1pPr>
          </a:lstStyle>
          <a:p>
            <a:endParaRPr/>
          </a:p>
        </p:txBody>
      </p:sp>
      <p:sp>
        <p:nvSpPr>
          <p:cNvPr id="3" name="Holder 3"/>
          <p:cNvSpPr>
            <a:spLocks noGrp="1"/>
          </p:cNvSpPr>
          <p:nvPr>
            <p:ph type="body" idx="1"/>
          </p:nvPr>
        </p:nvSpPr>
        <p:spPr>
          <a:xfrm>
            <a:off x="1725802" y="3219747"/>
            <a:ext cx="10174605" cy="3602990"/>
          </a:xfrm>
          <a:prstGeom prst="rect">
            <a:avLst/>
          </a:prstGeom>
        </p:spPr>
        <p:txBody>
          <a:bodyPr wrap="square" lIns="0" tIns="0" rIns="0" bIns="0">
            <a:spAutoFit/>
          </a:bodyPr>
          <a:lstStyle>
            <a:lvl1pPr>
              <a:defRPr sz="3000" b="0" i="1">
                <a:solidFill>
                  <a:srgbClr val="747474"/>
                </a:solidFill>
                <a:latin typeface="Arial"/>
                <a:cs typeface="Arial"/>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5/24/2019</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www.bespectactive.e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43800" y="7975600"/>
            <a:ext cx="0" cy="1423035"/>
          </a:xfrm>
          <a:custGeom>
            <a:avLst/>
            <a:gdLst/>
            <a:ahLst/>
            <a:cxnLst/>
            <a:rect l="l" t="t" r="r" b="b"/>
            <a:pathLst>
              <a:path h="1423034">
                <a:moveTo>
                  <a:pt x="0" y="0"/>
                </a:moveTo>
                <a:lnTo>
                  <a:pt x="0" y="1422528"/>
                </a:lnTo>
              </a:path>
            </a:pathLst>
          </a:custGeom>
          <a:ln w="12700">
            <a:solidFill>
              <a:srgbClr val="9A9A9A"/>
            </a:solidFill>
          </a:ln>
        </p:spPr>
        <p:txBody>
          <a:bodyPr wrap="square" lIns="0" tIns="0" rIns="0" bIns="0" rtlCol="0"/>
          <a:lstStyle/>
          <a:p>
            <a:endParaRPr/>
          </a:p>
        </p:txBody>
      </p:sp>
      <p:sp>
        <p:nvSpPr>
          <p:cNvPr id="3" name="object 3"/>
          <p:cNvSpPr/>
          <p:nvPr/>
        </p:nvSpPr>
        <p:spPr>
          <a:xfrm>
            <a:off x="0" y="0"/>
            <a:ext cx="13004800" cy="75946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230778" y="8291014"/>
            <a:ext cx="3932554" cy="665480"/>
          </a:xfrm>
          <a:prstGeom prst="rect">
            <a:avLst/>
          </a:prstGeom>
        </p:spPr>
        <p:txBody>
          <a:bodyPr vert="horz" wrap="square" lIns="0" tIns="12700" rIns="0" bIns="0" rtlCol="0">
            <a:spAutoFit/>
          </a:bodyPr>
          <a:lstStyle/>
          <a:p>
            <a:pPr marL="12700">
              <a:lnSpc>
                <a:spcPct val="100000"/>
              </a:lnSpc>
              <a:spcBef>
                <a:spcPts val="100"/>
              </a:spcBef>
            </a:pPr>
            <a:r>
              <a:rPr sz="4200" spc="-80" dirty="0">
                <a:latin typeface="Arial"/>
                <a:cs typeface="Arial"/>
              </a:rPr>
              <a:t>Be</a:t>
            </a:r>
            <a:r>
              <a:rPr sz="4200" spc="-75" dirty="0">
                <a:latin typeface="Arial"/>
                <a:cs typeface="Arial"/>
              </a:rPr>
              <a:t> </a:t>
            </a:r>
            <a:r>
              <a:rPr sz="4200" spc="-90" dirty="0">
                <a:latin typeface="Arial"/>
                <a:cs typeface="Arial"/>
              </a:rPr>
              <a:t>SpectACTive!</a:t>
            </a:r>
            <a:endParaRPr sz="4200">
              <a:latin typeface="Arial"/>
              <a:cs typeface="Arial"/>
            </a:endParaRPr>
          </a:p>
        </p:txBody>
      </p:sp>
      <p:sp>
        <p:nvSpPr>
          <p:cNvPr id="5" name="object 5"/>
          <p:cNvSpPr txBox="1"/>
          <p:nvPr/>
        </p:nvSpPr>
        <p:spPr>
          <a:xfrm>
            <a:off x="7886700" y="8509000"/>
            <a:ext cx="3289935" cy="421640"/>
          </a:xfrm>
          <a:prstGeom prst="rect">
            <a:avLst/>
          </a:prstGeom>
        </p:spPr>
        <p:txBody>
          <a:bodyPr vert="horz" wrap="square" lIns="0" tIns="12700" rIns="0" bIns="0" rtlCol="0">
            <a:spAutoFit/>
          </a:bodyPr>
          <a:lstStyle/>
          <a:p>
            <a:pPr marL="12700">
              <a:lnSpc>
                <a:spcPct val="100000"/>
              </a:lnSpc>
              <a:spcBef>
                <a:spcPts val="100"/>
              </a:spcBef>
            </a:pPr>
            <a:r>
              <a:rPr sz="2600" spc="-5" dirty="0">
                <a:solidFill>
                  <a:srgbClr val="747474"/>
                </a:solidFill>
                <a:latin typeface="Arial"/>
                <a:cs typeface="Arial"/>
              </a:rPr>
              <a:t>2° </a:t>
            </a:r>
            <a:r>
              <a:rPr sz="2600" spc="25" dirty="0">
                <a:solidFill>
                  <a:srgbClr val="747474"/>
                </a:solidFill>
                <a:latin typeface="Arial"/>
                <a:cs typeface="Arial"/>
              </a:rPr>
              <a:t>edition</a:t>
            </a:r>
            <a:r>
              <a:rPr sz="2600" spc="-30" dirty="0">
                <a:solidFill>
                  <a:srgbClr val="747474"/>
                </a:solidFill>
                <a:latin typeface="Arial"/>
                <a:cs typeface="Arial"/>
              </a:rPr>
              <a:t> </a:t>
            </a:r>
            <a:r>
              <a:rPr sz="2600" dirty="0">
                <a:solidFill>
                  <a:srgbClr val="747474"/>
                </a:solidFill>
                <a:latin typeface="Arial"/>
                <a:cs typeface="Arial"/>
              </a:rPr>
              <a:t>[2018-2022]</a:t>
            </a:r>
            <a:endParaRPr sz="26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43800" y="7975600"/>
            <a:ext cx="0" cy="1423035"/>
          </a:xfrm>
          <a:custGeom>
            <a:avLst/>
            <a:gdLst/>
            <a:ahLst/>
            <a:cxnLst/>
            <a:rect l="l" t="t" r="r" b="b"/>
            <a:pathLst>
              <a:path h="1423034">
                <a:moveTo>
                  <a:pt x="0" y="0"/>
                </a:moveTo>
                <a:lnTo>
                  <a:pt x="0" y="1422528"/>
                </a:lnTo>
              </a:path>
            </a:pathLst>
          </a:custGeom>
          <a:ln w="12700">
            <a:solidFill>
              <a:srgbClr val="9A9A9A"/>
            </a:solidFill>
          </a:ln>
        </p:spPr>
        <p:txBody>
          <a:bodyPr wrap="square" lIns="0" tIns="0" rIns="0" bIns="0" rtlCol="0"/>
          <a:lstStyle/>
          <a:p>
            <a:endParaRPr/>
          </a:p>
        </p:txBody>
      </p:sp>
      <p:sp>
        <p:nvSpPr>
          <p:cNvPr id="3" name="object 3"/>
          <p:cNvSpPr/>
          <p:nvPr/>
        </p:nvSpPr>
        <p:spPr>
          <a:xfrm>
            <a:off x="0" y="0"/>
            <a:ext cx="13004800" cy="435563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35499" y="7903333"/>
            <a:ext cx="5627370" cy="1088118"/>
          </a:xfrm>
          <a:prstGeom prst="rect">
            <a:avLst/>
          </a:prstGeom>
        </p:spPr>
        <p:txBody>
          <a:bodyPr vert="horz" wrap="square" lIns="0" tIns="5080" rIns="0" bIns="0" rtlCol="0">
            <a:spAutoFit/>
          </a:bodyPr>
          <a:lstStyle/>
          <a:p>
            <a:pPr marL="12700" marR="5080" indent="1151255" algn="r">
              <a:lnSpc>
                <a:spcPct val="102499"/>
              </a:lnSpc>
              <a:spcBef>
                <a:spcPts val="40"/>
              </a:spcBef>
            </a:pPr>
            <a:r>
              <a:rPr sz="2300" spc="-10" dirty="0" smtClean="0">
                <a:latin typeface="Arial"/>
                <a:cs typeface="Arial"/>
              </a:rPr>
              <a:t>“</a:t>
            </a:r>
            <a:r>
              <a:rPr sz="2300" spc="-10" dirty="0">
                <a:latin typeface="Arial"/>
                <a:cs typeface="Arial"/>
              </a:rPr>
              <a:t>capacity </a:t>
            </a:r>
            <a:r>
              <a:rPr sz="2300" spc="-5" dirty="0">
                <a:latin typeface="Arial"/>
                <a:cs typeface="Arial"/>
              </a:rPr>
              <a:t> </a:t>
            </a:r>
            <a:r>
              <a:rPr sz="2300" spc="-15" dirty="0">
                <a:latin typeface="Arial"/>
                <a:cs typeface="Arial"/>
              </a:rPr>
              <a:t>building</a:t>
            </a:r>
            <a:r>
              <a:rPr sz="2300" spc="-15" dirty="0" smtClean="0">
                <a:latin typeface="Arial"/>
                <a:cs typeface="Arial"/>
              </a:rPr>
              <a:t>”</a:t>
            </a:r>
            <a:r>
              <a:rPr lang="it-IT" sz="2300" spc="-15" dirty="0" smtClean="0">
                <a:latin typeface="Arial"/>
                <a:cs typeface="Arial"/>
              </a:rPr>
              <a:t> </a:t>
            </a:r>
            <a:r>
              <a:rPr lang="it-IT" sz="2300" spc="-15" dirty="0" err="1" smtClean="0">
                <a:latin typeface="Arial"/>
                <a:cs typeface="Arial"/>
              </a:rPr>
              <a:t>strategies</a:t>
            </a:r>
            <a:r>
              <a:rPr sz="2300" spc="-15" dirty="0" smtClean="0">
                <a:latin typeface="Arial"/>
                <a:cs typeface="Arial"/>
              </a:rPr>
              <a:t>, </a:t>
            </a:r>
            <a:r>
              <a:rPr lang="it-IT" sz="2300" spc="-15" dirty="0" smtClean="0">
                <a:latin typeface="Arial"/>
                <a:cs typeface="Arial"/>
              </a:rPr>
              <a:t>to </a:t>
            </a:r>
            <a:r>
              <a:rPr lang="it-IT" sz="2300" spc="-15" dirty="0" err="1" smtClean="0">
                <a:latin typeface="Arial"/>
                <a:cs typeface="Arial"/>
              </a:rPr>
              <a:t>increase</a:t>
            </a:r>
            <a:r>
              <a:rPr lang="it-IT" sz="2300" spc="-15" dirty="0" smtClean="0">
                <a:latin typeface="Arial"/>
                <a:cs typeface="Arial"/>
              </a:rPr>
              <a:t> </a:t>
            </a:r>
            <a:r>
              <a:rPr lang="it-IT" sz="2300" spc="-15" dirty="0" err="1" smtClean="0">
                <a:latin typeface="Arial"/>
                <a:cs typeface="Arial"/>
              </a:rPr>
              <a:t>internal</a:t>
            </a:r>
            <a:r>
              <a:rPr lang="it-IT" sz="2300" spc="-15" dirty="0" smtClean="0">
                <a:latin typeface="Arial"/>
                <a:cs typeface="Arial"/>
              </a:rPr>
              <a:t> </a:t>
            </a:r>
            <a:r>
              <a:rPr lang="it-IT" sz="2300" spc="-15" dirty="0" err="1" smtClean="0">
                <a:latin typeface="Arial"/>
                <a:cs typeface="Arial"/>
              </a:rPr>
              <a:t>competencies</a:t>
            </a:r>
            <a:r>
              <a:rPr lang="it-IT" sz="2300" spc="-15" dirty="0" smtClean="0">
                <a:latin typeface="Arial"/>
                <a:cs typeface="Arial"/>
              </a:rPr>
              <a:t> for </a:t>
            </a:r>
            <a:r>
              <a:rPr lang="it-IT" sz="2300" spc="-15" dirty="0" err="1" smtClean="0">
                <a:latin typeface="Arial"/>
                <a:cs typeface="Arial"/>
              </a:rPr>
              <a:t>realising</a:t>
            </a:r>
            <a:r>
              <a:rPr lang="it-IT" sz="2300" spc="-15" dirty="0" smtClean="0">
                <a:latin typeface="Arial"/>
                <a:cs typeface="Arial"/>
              </a:rPr>
              <a:t> a </a:t>
            </a:r>
            <a:r>
              <a:rPr sz="2300" b="1" spc="25" dirty="0" smtClean="0">
                <a:latin typeface="Arial"/>
                <a:cs typeface="Arial"/>
              </a:rPr>
              <a:t>Peer </a:t>
            </a:r>
            <a:r>
              <a:rPr sz="2300" b="1" spc="-5" dirty="0">
                <a:latin typeface="Arial"/>
                <a:cs typeface="Arial"/>
              </a:rPr>
              <a:t>Learning</a:t>
            </a:r>
            <a:r>
              <a:rPr sz="2300" b="1" spc="110" dirty="0">
                <a:latin typeface="Arial"/>
                <a:cs typeface="Arial"/>
              </a:rPr>
              <a:t> </a:t>
            </a:r>
            <a:r>
              <a:rPr sz="2300" b="1" spc="40" dirty="0">
                <a:latin typeface="Arial"/>
                <a:cs typeface="Arial"/>
              </a:rPr>
              <a:t>Network</a:t>
            </a:r>
            <a:endParaRPr sz="2300" dirty="0">
              <a:latin typeface="Arial"/>
              <a:cs typeface="Arial"/>
            </a:endParaRPr>
          </a:p>
        </p:txBody>
      </p:sp>
      <p:sp>
        <p:nvSpPr>
          <p:cNvPr id="5" name="object 5"/>
          <p:cNvSpPr txBox="1"/>
          <p:nvPr/>
        </p:nvSpPr>
        <p:spPr>
          <a:xfrm>
            <a:off x="7797800" y="8494521"/>
            <a:ext cx="4831715" cy="368691"/>
          </a:xfrm>
          <a:prstGeom prst="rect">
            <a:avLst/>
          </a:prstGeom>
        </p:spPr>
        <p:txBody>
          <a:bodyPr vert="horz" wrap="square" lIns="0" tIns="14605" rIns="0" bIns="0" rtlCol="0">
            <a:spAutoFit/>
          </a:bodyPr>
          <a:lstStyle/>
          <a:p>
            <a:pPr marL="12700">
              <a:lnSpc>
                <a:spcPct val="100000"/>
              </a:lnSpc>
              <a:spcBef>
                <a:spcPts val="115"/>
              </a:spcBef>
            </a:pPr>
            <a:r>
              <a:rPr lang="it-IT" sz="2300" spc="-50" dirty="0" smtClean="0">
                <a:solidFill>
                  <a:srgbClr val="747474"/>
                </a:solidFill>
                <a:latin typeface="Arial"/>
                <a:cs typeface="Arial"/>
              </a:rPr>
              <a:t>Community Building</a:t>
            </a:r>
            <a:endParaRPr sz="2300" dirty="0">
              <a:latin typeface="Arial"/>
              <a:cs typeface="Arial"/>
            </a:endParaRPr>
          </a:p>
        </p:txBody>
      </p:sp>
      <p:sp>
        <p:nvSpPr>
          <p:cNvPr id="6" name="object 6"/>
          <p:cNvSpPr txBox="1"/>
          <p:nvPr/>
        </p:nvSpPr>
        <p:spPr>
          <a:xfrm>
            <a:off x="520700" y="4585715"/>
            <a:ext cx="11849735" cy="2735107"/>
          </a:xfrm>
          <a:prstGeom prst="rect">
            <a:avLst/>
          </a:prstGeom>
        </p:spPr>
        <p:txBody>
          <a:bodyPr vert="horz" wrap="square" lIns="0" tIns="227329" rIns="0" bIns="0" rtlCol="0">
            <a:spAutoFit/>
          </a:bodyPr>
          <a:lstStyle/>
          <a:p>
            <a:pPr marL="12700">
              <a:lnSpc>
                <a:spcPct val="100000"/>
              </a:lnSpc>
              <a:spcBef>
                <a:spcPts val="1789"/>
              </a:spcBef>
            </a:pPr>
            <a:r>
              <a:rPr lang="it-IT" sz="2400" spc="-40" dirty="0">
                <a:latin typeface="Arial"/>
                <a:cs typeface="Arial"/>
              </a:rPr>
              <a:t>t</a:t>
            </a:r>
            <a:r>
              <a:rPr lang="it-IT" sz="2400" spc="-40" dirty="0" smtClean="0">
                <a:latin typeface="Arial"/>
                <a:cs typeface="Arial"/>
              </a:rPr>
              <a:t>raining for new cultural professionals</a:t>
            </a:r>
            <a:endParaRPr sz="2400" dirty="0">
              <a:latin typeface="Arial"/>
              <a:cs typeface="Arial"/>
            </a:endParaRPr>
          </a:p>
          <a:p>
            <a:pPr>
              <a:lnSpc>
                <a:spcPct val="100000"/>
              </a:lnSpc>
            </a:pPr>
            <a:endParaRPr sz="2450" dirty="0">
              <a:latin typeface="Times New Roman"/>
              <a:cs typeface="Times New Roman"/>
            </a:endParaRPr>
          </a:p>
          <a:p>
            <a:pPr marL="12700">
              <a:lnSpc>
                <a:spcPct val="100000"/>
              </a:lnSpc>
              <a:spcBef>
                <a:spcPts val="5"/>
              </a:spcBef>
            </a:pPr>
            <a:r>
              <a:rPr sz="4000" b="1" spc="-10" dirty="0">
                <a:latin typeface="Arial"/>
                <a:cs typeface="Arial"/>
              </a:rPr>
              <a:t>Community</a:t>
            </a:r>
            <a:r>
              <a:rPr sz="4000" b="1" spc="-5" dirty="0">
                <a:latin typeface="Arial"/>
                <a:cs typeface="Arial"/>
              </a:rPr>
              <a:t> </a:t>
            </a:r>
            <a:r>
              <a:rPr sz="4000" b="1" spc="60" dirty="0" smtClean="0">
                <a:latin typeface="Arial"/>
                <a:cs typeface="Arial"/>
              </a:rPr>
              <a:t>Manager</a:t>
            </a:r>
            <a:r>
              <a:rPr lang="it-IT" sz="4000" b="1" spc="60" dirty="0" smtClean="0">
                <a:latin typeface="Arial"/>
                <a:cs typeface="Arial"/>
              </a:rPr>
              <a:t>s</a:t>
            </a:r>
            <a:endParaRPr sz="4000" dirty="0">
              <a:latin typeface="Arial"/>
              <a:cs typeface="Arial"/>
            </a:endParaRPr>
          </a:p>
          <a:p>
            <a:pPr marL="12700" marR="5080">
              <a:lnSpc>
                <a:spcPct val="100699"/>
              </a:lnSpc>
              <a:spcBef>
                <a:spcPts val="3080"/>
              </a:spcBef>
            </a:pPr>
            <a:r>
              <a:rPr lang="it-IT" sz="2400" spc="-80" dirty="0" err="1">
                <a:latin typeface="Arial"/>
                <a:cs typeface="Arial"/>
              </a:rPr>
              <a:t>c</a:t>
            </a:r>
            <a:r>
              <a:rPr lang="it-IT" sz="2400" spc="-80" dirty="0" err="1" smtClean="0">
                <a:latin typeface="Arial"/>
                <a:cs typeface="Arial"/>
              </a:rPr>
              <a:t>reators</a:t>
            </a:r>
            <a:r>
              <a:rPr lang="it-IT" sz="2400" spc="-80" dirty="0" smtClean="0">
                <a:latin typeface="Arial"/>
                <a:cs typeface="Arial"/>
              </a:rPr>
              <a:t> of </a:t>
            </a:r>
            <a:r>
              <a:rPr lang="it-IT" sz="2400" spc="-80" dirty="0" err="1" smtClean="0">
                <a:latin typeface="Arial"/>
                <a:cs typeface="Arial"/>
              </a:rPr>
              <a:t>communities</a:t>
            </a:r>
            <a:r>
              <a:rPr sz="2400" spc="-25" dirty="0" smtClean="0">
                <a:latin typeface="Arial"/>
                <a:cs typeface="Arial"/>
              </a:rPr>
              <a:t>, </a:t>
            </a:r>
            <a:r>
              <a:rPr lang="it-IT" sz="2400" spc="-25" dirty="0" err="1" smtClean="0">
                <a:latin typeface="Arial"/>
                <a:cs typeface="Arial"/>
              </a:rPr>
              <a:t>local</a:t>
            </a:r>
            <a:r>
              <a:rPr lang="it-IT" sz="2400" spc="-25" dirty="0" smtClean="0">
                <a:latin typeface="Arial"/>
                <a:cs typeface="Arial"/>
              </a:rPr>
              <a:t> </a:t>
            </a:r>
            <a:r>
              <a:rPr lang="it-IT" sz="2400" spc="-25" dirty="0" err="1" smtClean="0">
                <a:latin typeface="Arial"/>
                <a:cs typeface="Arial"/>
              </a:rPr>
              <a:t>mediators</a:t>
            </a:r>
            <a:r>
              <a:rPr lang="it-IT" sz="2400" spc="-25" dirty="0" smtClean="0">
                <a:latin typeface="Arial"/>
                <a:cs typeface="Arial"/>
              </a:rPr>
              <a:t> with the </a:t>
            </a:r>
            <a:r>
              <a:rPr lang="it-IT" sz="2400" spc="-25" dirty="0" err="1" smtClean="0">
                <a:latin typeface="Arial"/>
                <a:cs typeface="Arial"/>
              </a:rPr>
              <a:t>aim</a:t>
            </a:r>
            <a:r>
              <a:rPr lang="it-IT" sz="2400" spc="-25" dirty="0" smtClean="0">
                <a:latin typeface="Arial"/>
                <a:cs typeface="Arial"/>
              </a:rPr>
              <a:t> of </a:t>
            </a:r>
            <a:r>
              <a:rPr lang="it-IT" sz="2400" spc="-25" dirty="0" err="1" smtClean="0">
                <a:latin typeface="Arial"/>
                <a:cs typeface="Arial"/>
              </a:rPr>
              <a:t>improving</a:t>
            </a:r>
            <a:r>
              <a:rPr lang="it-IT" sz="2400" spc="-25" dirty="0" smtClean="0">
                <a:latin typeface="Arial"/>
                <a:cs typeface="Arial"/>
              </a:rPr>
              <a:t> </a:t>
            </a:r>
            <a:r>
              <a:rPr sz="2400" spc="-45" dirty="0" smtClean="0">
                <a:latin typeface="Arial"/>
                <a:cs typeface="Arial"/>
              </a:rPr>
              <a:t>audience engagement</a:t>
            </a:r>
            <a:r>
              <a:rPr lang="it-IT" sz="2400" spc="-45" dirty="0" smtClean="0">
                <a:latin typeface="Arial"/>
                <a:cs typeface="Arial"/>
              </a:rPr>
              <a:t> practices in every venue or festival of the network</a:t>
            </a:r>
            <a:endParaRPr sz="2400" dirty="0">
              <a:latin typeface="Arial"/>
              <a:cs typeface="Arial"/>
            </a:endParaRPr>
          </a:p>
        </p:txBody>
      </p:sp>
      <p:sp>
        <p:nvSpPr>
          <p:cNvPr id="7" name="object 7"/>
          <p:cNvSpPr/>
          <p:nvPr/>
        </p:nvSpPr>
        <p:spPr>
          <a:xfrm>
            <a:off x="10745985" y="3358470"/>
            <a:ext cx="1824170" cy="182417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91732"/>
            <a:ext cx="13004800" cy="357293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50519" y="716870"/>
            <a:ext cx="1824170" cy="182417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263900" y="5811011"/>
            <a:ext cx="3177540" cy="550545"/>
          </a:xfrm>
          <a:prstGeom prst="rect">
            <a:avLst/>
          </a:prstGeom>
        </p:spPr>
        <p:txBody>
          <a:bodyPr vert="horz" wrap="square" lIns="0" tIns="11430" rIns="0" bIns="0" rtlCol="0">
            <a:spAutoFit/>
          </a:bodyPr>
          <a:lstStyle/>
          <a:p>
            <a:pPr marL="12700">
              <a:lnSpc>
                <a:spcPct val="100000"/>
              </a:lnSpc>
              <a:spcBef>
                <a:spcPts val="90"/>
              </a:spcBef>
            </a:pPr>
            <a:r>
              <a:rPr sz="3450" spc="-25" dirty="0">
                <a:latin typeface="Arial"/>
                <a:cs typeface="Arial"/>
              </a:rPr>
              <a:t>co-programming</a:t>
            </a:r>
            <a:endParaRPr sz="3450">
              <a:latin typeface="Arial"/>
              <a:cs typeface="Arial"/>
            </a:endParaRPr>
          </a:p>
        </p:txBody>
      </p:sp>
      <p:sp>
        <p:nvSpPr>
          <p:cNvPr id="5" name="object 5"/>
          <p:cNvSpPr txBox="1"/>
          <p:nvPr/>
        </p:nvSpPr>
        <p:spPr>
          <a:xfrm>
            <a:off x="3263900" y="6344920"/>
            <a:ext cx="8903335" cy="2580193"/>
          </a:xfrm>
          <a:prstGeom prst="rect">
            <a:avLst/>
          </a:prstGeom>
        </p:spPr>
        <p:txBody>
          <a:bodyPr vert="horz" wrap="square" lIns="0" tIns="27939" rIns="0" bIns="0" rtlCol="0">
            <a:spAutoFit/>
          </a:bodyPr>
          <a:lstStyle/>
          <a:p>
            <a:pPr marL="12700" marR="271145">
              <a:lnSpc>
                <a:spcPts val="1900"/>
              </a:lnSpc>
              <a:spcBef>
                <a:spcPts val="219"/>
              </a:spcBef>
            </a:pPr>
            <a:r>
              <a:rPr lang="it-IT" sz="1650" spc="-40" dirty="0">
                <a:latin typeface="Arial"/>
                <a:cs typeface="Arial"/>
              </a:rPr>
              <a:t>i</a:t>
            </a:r>
            <a:r>
              <a:rPr lang="it-IT" sz="1650" spc="-40" dirty="0" smtClean="0">
                <a:latin typeface="Arial"/>
                <a:cs typeface="Arial"/>
              </a:rPr>
              <a:t>n each venue, a group of active spectators select a number of shows to be programmed in the theatres/festivals/venues that are part of the network </a:t>
            </a:r>
          </a:p>
          <a:p>
            <a:pPr marL="12700" marR="271145">
              <a:lnSpc>
                <a:spcPts val="1900"/>
              </a:lnSpc>
              <a:spcBef>
                <a:spcPts val="219"/>
              </a:spcBef>
            </a:pPr>
            <a:endParaRPr lang="it-IT" sz="1650" spc="-40" dirty="0">
              <a:latin typeface="Arial"/>
              <a:cs typeface="Arial"/>
            </a:endParaRPr>
          </a:p>
          <a:p>
            <a:pPr marL="12700" marR="271145">
              <a:lnSpc>
                <a:spcPts val="1900"/>
              </a:lnSpc>
              <a:spcBef>
                <a:spcPts val="219"/>
              </a:spcBef>
            </a:pPr>
            <a:r>
              <a:rPr sz="3450" spc="-30" dirty="0" smtClean="0">
                <a:latin typeface="Arial"/>
                <a:cs typeface="Arial"/>
              </a:rPr>
              <a:t>co-commissioning</a:t>
            </a:r>
            <a:endParaRPr sz="3450" dirty="0">
              <a:latin typeface="Arial"/>
              <a:cs typeface="Arial"/>
            </a:endParaRPr>
          </a:p>
          <a:p>
            <a:pPr marL="12700" marR="74295">
              <a:lnSpc>
                <a:spcPts val="1900"/>
              </a:lnSpc>
              <a:spcBef>
                <a:spcPts val="190"/>
              </a:spcBef>
            </a:pPr>
            <a:r>
              <a:rPr sz="1650" spc="-55" dirty="0">
                <a:latin typeface="Arial"/>
                <a:cs typeface="Arial"/>
              </a:rPr>
              <a:t>in </a:t>
            </a:r>
            <a:r>
              <a:rPr sz="1650" spc="-10" dirty="0">
                <a:latin typeface="Arial"/>
                <a:cs typeface="Arial"/>
              </a:rPr>
              <a:t>8 </a:t>
            </a:r>
            <a:r>
              <a:rPr sz="1650" spc="-10" dirty="0" err="1" smtClean="0">
                <a:latin typeface="Arial"/>
                <a:cs typeface="Arial"/>
              </a:rPr>
              <a:t>cit</a:t>
            </a:r>
            <a:r>
              <a:rPr lang="it-IT" sz="1650" spc="-10" dirty="0" smtClean="0">
                <a:latin typeface="Arial"/>
                <a:cs typeface="Arial"/>
              </a:rPr>
              <a:t>ies, we are developing </a:t>
            </a:r>
            <a:r>
              <a:rPr sz="1650" spc="-40" dirty="0" smtClean="0">
                <a:latin typeface="Arial"/>
                <a:cs typeface="Arial"/>
              </a:rPr>
              <a:t>European </a:t>
            </a:r>
            <a:r>
              <a:rPr sz="1650" spc="-25" dirty="0">
                <a:latin typeface="Arial"/>
                <a:cs typeface="Arial"/>
              </a:rPr>
              <a:t>Art </a:t>
            </a:r>
            <a:r>
              <a:rPr sz="1650" spc="-35" dirty="0" smtClean="0">
                <a:latin typeface="Arial"/>
                <a:cs typeface="Arial"/>
              </a:rPr>
              <a:t>Commissioners</a:t>
            </a:r>
            <a:r>
              <a:rPr lang="it-IT" sz="1650" spc="-35" dirty="0" smtClean="0">
                <a:latin typeface="Arial"/>
                <a:cs typeface="Arial"/>
              </a:rPr>
              <a:t>‘ </a:t>
            </a:r>
            <a:r>
              <a:rPr lang="it-IT" sz="1650" spc="-35" dirty="0" err="1" smtClean="0">
                <a:latin typeface="Arial"/>
                <a:cs typeface="Arial"/>
              </a:rPr>
              <a:t>projects</a:t>
            </a:r>
            <a:r>
              <a:rPr sz="1650" spc="-35" dirty="0" smtClean="0">
                <a:latin typeface="Arial"/>
                <a:cs typeface="Arial"/>
              </a:rPr>
              <a:t>, </a:t>
            </a:r>
            <a:r>
              <a:rPr lang="it-IT" sz="1650" spc="-35" dirty="0" smtClean="0">
                <a:latin typeface="Arial"/>
                <a:cs typeface="Arial"/>
              </a:rPr>
              <a:t>where two local communities are linked with the common aim of commissioning an artwork for their two cities</a:t>
            </a:r>
            <a:endParaRPr sz="1650" dirty="0">
              <a:latin typeface="Arial"/>
              <a:cs typeface="Arial"/>
            </a:endParaRPr>
          </a:p>
          <a:p>
            <a:pPr marL="12700">
              <a:lnSpc>
                <a:spcPts val="3910"/>
              </a:lnSpc>
            </a:pPr>
            <a:r>
              <a:rPr sz="3450" spc="-35" dirty="0">
                <a:latin typeface="Arial"/>
                <a:cs typeface="Arial"/>
              </a:rPr>
              <a:t>co-managing</a:t>
            </a:r>
            <a:endParaRPr sz="3450" dirty="0">
              <a:latin typeface="Arial"/>
              <a:cs typeface="Arial"/>
            </a:endParaRPr>
          </a:p>
          <a:p>
            <a:pPr marL="12700" marR="5080">
              <a:lnSpc>
                <a:spcPts val="1900"/>
              </a:lnSpc>
              <a:spcBef>
                <a:spcPts val="190"/>
              </a:spcBef>
            </a:pPr>
            <a:r>
              <a:rPr lang="it-IT" sz="1650" spc="-30" dirty="0" smtClean="0">
                <a:latin typeface="Arial"/>
                <a:cs typeface="Arial"/>
              </a:rPr>
              <a:t>during development periods of the co-productions at creative residences</a:t>
            </a:r>
            <a:r>
              <a:rPr sz="1650" spc="-40" dirty="0" smtClean="0">
                <a:latin typeface="Arial"/>
                <a:cs typeface="Arial"/>
              </a:rPr>
              <a:t>, </a:t>
            </a:r>
            <a:r>
              <a:rPr lang="it-IT" sz="1650" spc="-40" dirty="0" smtClean="0">
                <a:latin typeface="Arial"/>
                <a:cs typeface="Arial"/>
              </a:rPr>
              <a:t>local communities meet with artists in a mutual process of exchange of experiences and ideas</a:t>
            </a:r>
            <a:r>
              <a:rPr lang="it-IT" sz="1650" spc="-40" dirty="0">
                <a:latin typeface="Arial"/>
                <a:cs typeface="Arial"/>
              </a:rPr>
              <a:t>.</a:t>
            </a:r>
            <a:endParaRPr sz="165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7100" y="4356100"/>
            <a:ext cx="2908300" cy="659155"/>
          </a:xfrm>
          <a:prstGeom prst="rect">
            <a:avLst/>
          </a:prstGeom>
        </p:spPr>
        <p:txBody>
          <a:bodyPr vert="horz" wrap="square" lIns="0" tIns="12700" rIns="0" bIns="0" rtlCol="0">
            <a:spAutoFit/>
          </a:bodyPr>
          <a:lstStyle/>
          <a:p>
            <a:pPr marL="12700">
              <a:lnSpc>
                <a:spcPct val="100000"/>
              </a:lnSpc>
              <a:spcBef>
                <a:spcPts val="100"/>
              </a:spcBef>
            </a:pPr>
            <a:r>
              <a:rPr sz="4200" i="0" spc="-5" dirty="0" err="1" smtClean="0">
                <a:solidFill>
                  <a:srgbClr val="000000"/>
                </a:solidFill>
                <a:latin typeface="Arial"/>
                <a:cs typeface="Arial"/>
              </a:rPr>
              <a:t>p</a:t>
            </a:r>
            <a:r>
              <a:rPr sz="4200" i="0" spc="-85" dirty="0" err="1" smtClean="0">
                <a:solidFill>
                  <a:srgbClr val="000000"/>
                </a:solidFill>
                <a:latin typeface="Arial"/>
                <a:cs typeface="Arial"/>
              </a:rPr>
              <a:t>r</a:t>
            </a:r>
            <a:r>
              <a:rPr sz="4200" i="0" spc="-70" dirty="0" err="1" smtClean="0">
                <a:solidFill>
                  <a:srgbClr val="000000"/>
                </a:solidFill>
                <a:latin typeface="Arial"/>
                <a:cs typeface="Arial"/>
              </a:rPr>
              <a:t>odu</a:t>
            </a:r>
            <a:r>
              <a:rPr lang="it-IT" sz="4200" i="0" spc="-70" dirty="0" err="1" smtClean="0">
                <a:solidFill>
                  <a:srgbClr val="000000"/>
                </a:solidFill>
                <a:latin typeface="Arial"/>
                <a:cs typeface="Arial"/>
              </a:rPr>
              <a:t>ctions</a:t>
            </a:r>
            <a:endParaRPr sz="4200" dirty="0">
              <a:latin typeface="Arial"/>
              <a:cs typeface="Arial"/>
            </a:endParaRPr>
          </a:p>
        </p:txBody>
      </p:sp>
      <p:sp>
        <p:nvSpPr>
          <p:cNvPr id="3" name="object 3"/>
          <p:cNvSpPr/>
          <p:nvPr/>
        </p:nvSpPr>
        <p:spPr>
          <a:xfrm>
            <a:off x="362227" y="2890933"/>
            <a:ext cx="3961653" cy="39616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504038"/>
            <a:ext cx="13004800" cy="35147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0385" y="4560737"/>
            <a:ext cx="1824170" cy="182417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603500" y="876553"/>
            <a:ext cx="2908300" cy="458459"/>
          </a:xfrm>
          <a:prstGeom prst="rect">
            <a:avLst/>
          </a:prstGeom>
        </p:spPr>
        <p:txBody>
          <a:bodyPr vert="horz" wrap="square" lIns="0" tIns="12065" rIns="0" bIns="0" rtlCol="0">
            <a:spAutoFit/>
          </a:bodyPr>
          <a:lstStyle/>
          <a:p>
            <a:pPr marL="12700">
              <a:lnSpc>
                <a:spcPct val="100000"/>
              </a:lnSpc>
              <a:spcBef>
                <a:spcPts val="95"/>
              </a:spcBef>
            </a:pPr>
            <a:r>
              <a:rPr lang="it-IT" sz="2900" i="0" spc="-25" dirty="0" err="1">
                <a:solidFill>
                  <a:srgbClr val="000000"/>
                </a:solidFill>
              </a:rPr>
              <a:t>r</a:t>
            </a:r>
            <a:r>
              <a:rPr lang="it-IT" sz="2900" i="0" spc="-25" dirty="0" err="1" smtClean="0">
                <a:solidFill>
                  <a:srgbClr val="000000"/>
                </a:solidFill>
                <a:latin typeface="Arial"/>
                <a:cs typeface="Arial"/>
              </a:rPr>
              <a:t>esearch</a:t>
            </a:r>
            <a:r>
              <a:rPr lang="it-IT" sz="2900" i="0" spc="-25" dirty="0" smtClean="0">
                <a:solidFill>
                  <a:srgbClr val="000000"/>
                </a:solidFill>
                <a:latin typeface="Arial"/>
                <a:cs typeface="Arial"/>
              </a:rPr>
              <a:t> </a:t>
            </a:r>
            <a:r>
              <a:rPr sz="2900" i="0" spc="-25" dirty="0" smtClean="0">
                <a:solidFill>
                  <a:srgbClr val="000000"/>
                </a:solidFill>
                <a:latin typeface="Arial"/>
                <a:cs typeface="Arial"/>
              </a:rPr>
              <a:t>bonus</a:t>
            </a:r>
            <a:endParaRPr sz="2900" dirty="0">
              <a:latin typeface="Arial"/>
              <a:cs typeface="Arial"/>
            </a:endParaRPr>
          </a:p>
        </p:txBody>
      </p:sp>
      <p:sp>
        <p:nvSpPr>
          <p:cNvPr id="5" name="object 5"/>
          <p:cNvSpPr txBox="1"/>
          <p:nvPr/>
        </p:nvSpPr>
        <p:spPr>
          <a:xfrm>
            <a:off x="2603500" y="1323339"/>
            <a:ext cx="9447530" cy="3270126"/>
          </a:xfrm>
          <a:prstGeom prst="rect">
            <a:avLst/>
          </a:prstGeom>
        </p:spPr>
        <p:txBody>
          <a:bodyPr vert="horz" wrap="square" lIns="0" tIns="25400" rIns="0" bIns="0" rtlCol="0">
            <a:spAutoFit/>
          </a:bodyPr>
          <a:lstStyle/>
          <a:p>
            <a:pPr marL="12700" marR="92075">
              <a:lnSpc>
                <a:spcPts val="1600"/>
              </a:lnSpc>
              <a:spcBef>
                <a:spcPts val="200"/>
              </a:spcBef>
            </a:pPr>
            <a:r>
              <a:rPr lang="it-IT" sz="1350" spc="-10" dirty="0">
                <a:latin typeface="Arial"/>
                <a:cs typeface="Arial"/>
              </a:rPr>
              <a:t>e</a:t>
            </a:r>
            <a:r>
              <a:rPr lang="it-IT" sz="1350" spc="-10" dirty="0" smtClean="0">
                <a:latin typeface="Arial"/>
                <a:cs typeface="Arial"/>
              </a:rPr>
              <a:t>ach artist/company has a fee for studying</a:t>
            </a:r>
            <a:r>
              <a:rPr lang="it-IT" sz="1350" spc="-10" dirty="0">
                <a:latin typeface="Arial"/>
                <a:cs typeface="Arial"/>
              </a:rPr>
              <a:t> </a:t>
            </a:r>
            <a:r>
              <a:rPr lang="it-IT" sz="1350" spc="-10" dirty="0" smtClean="0">
                <a:latin typeface="Arial"/>
                <a:cs typeface="Arial"/>
              </a:rPr>
              <a:t>and researching the topic of their show to be produced in the framework of Be SpectACTive!</a:t>
            </a:r>
          </a:p>
          <a:p>
            <a:pPr marL="12700" marR="92075">
              <a:lnSpc>
                <a:spcPts val="1600"/>
              </a:lnSpc>
              <a:spcBef>
                <a:spcPts val="200"/>
              </a:spcBef>
            </a:pPr>
            <a:endParaRPr sz="1250" dirty="0">
              <a:latin typeface="Times New Roman"/>
              <a:cs typeface="Times New Roman"/>
            </a:endParaRPr>
          </a:p>
          <a:p>
            <a:pPr marL="12700">
              <a:lnSpc>
                <a:spcPct val="100000"/>
              </a:lnSpc>
            </a:pPr>
            <a:r>
              <a:rPr lang="it-IT" sz="2900" spc="-80" dirty="0">
                <a:latin typeface="Arial"/>
                <a:cs typeface="Arial"/>
              </a:rPr>
              <a:t>c</a:t>
            </a:r>
            <a:r>
              <a:rPr lang="it-IT" sz="2900" spc="-80" dirty="0" smtClean="0">
                <a:latin typeface="Arial"/>
                <a:cs typeface="Arial"/>
              </a:rPr>
              <a:t>reative </a:t>
            </a:r>
            <a:r>
              <a:rPr sz="2900" spc="-80" dirty="0" err="1" smtClean="0">
                <a:latin typeface="Arial"/>
                <a:cs typeface="Arial"/>
              </a:rPr>
              <a:t>residen</a:t>
            </a:r>
            <a:r>
              <a:rPr lang="it-IT" sz="2900" spc="-80" dirty="0" smtClean="0">
                <a:latin typeface="Arial"/>
                <a:cs typeface="Arial"/>
              </a:rPr>
              <a:t>cies</a:t>
            </a:r>
            <a:endParaRPr lang="it-IT" sz="1350" spc="-10" dirty="0" smtClean="0">
              <a:latin typeface="Arial"/>
              <a:cs typeface="Arial"/>
            </a:endParaRPr>
          </a:p>
          <a:p>
            <a:pPr marL="12700">
              <a:lnSpc>
                <a:spcPct val="100000"/>
              </a:lnSpc>
            </a:pPr>
            <a:r>
              <a:rPr lang="it-IT" sz="1350" spc="-10" dirty="0">
                <a:latin typeface="Arial"/>
                <a:cs typeface="Arial"/>
              </a:rPr>
              <a:t>e</a:t>
            </a:r>
            <a:r>
              <a:rPr lang="it-IT" sz="1350" spc="-10" dirty="0" smtClean="0">
                <a:latin typeface="Arial"/>
                <a:cs typeface="Arial"/>
              </a:rPr>
              <a:t>ach artist/company has 3 international residencies in 3 different cities of the network</a:t>
            </a:r>
            <a:endParaRPr sz="1350" dirty="0">
              <a:latin typeface="Arial"/>
              <a:cs typeface="Arial"/>
            </a:endParaRPr>
          </a:p>
          <a:p>
            <a:pPr>
              <a:lnSpc>
                <a:spcPct val="100000"/>
              </a:lnSpc>
              <a:spcBef>
                <a:spcPts val="35"/>
              </a:spcBef>
            </a:pPr>
            <a:endParaRPr sz="1300" dirty="0">
              <a:latin typeface="Times New Roman"/>
              <a:cs typeface="Times New Roman"/>
            </a:endParaRPr>
          </a:p>
          <a:p>
            <a:pPr marL="12700">
              <a:lnSpc>
                <a:spcPct val="100000"/>
              </a:lnSpc>
            </a:pPr>
            <a:r>
              <a:rPr lang="en-GB" sz="2900" spc="-80" dirty="0">
                <a:latin typeface="Arial"/>
                <a:cs typeface="Arial"/>
              </a:rPr>
              <a:t>r</a:t>
            </a:r>
            <a:r>
              <a:rPr sz="2900" spc="-80" dirty="0" err="1" smtClean="0">
                <a:latin typeface="Arial"/>
                <a:cs typeface="Arial"/>
              </a:rPr>
              <a:t>esiden</a:t>
            </a:r>
            <a:r>
              <a:rPr lang="it-IT" sz="2900" spc="-80" dirty="0" err="1" smtClean="0">
                <a:latin typeface="Arial"/>
                <a:cs typeface="Arial"/>
              </a:rPr>
              <a:t>cy</a:t>
            </a:r>
            <a:r>
              <a:rPr lang="it-IT" sz="2900" spc="-80" dirty="0" smtClean="0">
                <a:latin typeface="Arial"/>
                <a:cs typeface="Arial"/>
              </a:rPr>
              <a:t> </a:t>
            </a:r>
            <a:r>
              <a:rPr sz="2900" spc="-85" dirty="0" smtClean="0">
                <a:latin typeface="Arial"/>
                <a:cs typeface="Arial"/>
              </a:rPr>
              <a:t>in</a:t>
            </a:r>
            <a:r>
              <a:rPr sz="2900" spc="75" dirty="0" smtClean="0">
                <a:latin typeface="Arial"/>
                <a:cs typeface="Arial"/>
              </a:rPr>
              <a:t> </a:t>
            </a:r>
            <a:r>
              <a:rPr sz="2900" spc="-60" dirty="0">
                <a:latin typeface="Arial"/>
                <a:cs typeface="Arial"/>
              </a:rPr>
              <a:t>house</a:t>
            </a:r>
            <a:endParaRPr sz="2900" dirty="0">
              <a:latin typeface="Arial"/>
              <a:cs typeface="Arial"/>
            </a:endParaRPr>
          </a:p>
          <a:p>
            <a:pPr marL="12700">
              <a:lnSpc>
                <a:spcPct val="100000"/>
              </a:lnSpc>
              <a:spcBef>
                <a:spcPts val="70"/>
              </a:spcBef>
            </a:pPr>
            <a:r>
              <a:rPr lang="en-GB" sz="1350" spc="-40" dirty="0" smtClean="0">
                <a:latin typeface="Arial"/>
                <a:cs typeface="Arial"/>
              </a:rPr>
              <a:t>a</a:t>
            </a:r>
            <a:r>
              <a:rPr lang="it-IT" sz="1350" spc="-40" dirty="0" smtClean="0">
                <a:latin typeface="Arial"/>
                <a:cs typeface="Arial"/>
              </a:rPr>
              <a:t>fter the 3 residencies around Europe, the artist/company will have a final residence in their own country</a:t>
            </a:r>
          </a:p>
          <a:p>
            <a:pPr marL="12700">
              <a:lnSpc>
                <a:spcPct val="100000"/>
              </a:lnSpc>
              <a:spcBef>
                <a:spcPts val="70"/>
              </a:spcBef>
            </a:pPr>
            <a:endParaRPr sz="1300" dirty="0">
              <a:latin typeface="Times New Roman"/>
              <a:cs typeface="Times New Roman"/>
            </a:endParaRPr>
          </a:p>
          <a:p>
            <a:pPr marL="12700">
              <a:lnSpc>
                <a:spcPct val="100000"/>
              </a:lnSpc>
            </a:pPr>
            <a:r>
              <a:rPr sz="2900" spc="-25" dirty="0">
                <a:latin typeface="Arial"/>
                <a:cs typeface="Arial"/>
              </a:rPr>
              <a:t>bonus</a:t>
            </a:r>
            <a:r>
              <a:rPr sz="2900" spc="-65" dirty="0">
                <a:latin typeface="Arial"/>
                <a:cs typeface="Arial"/>
              </a:rPr>
              <a:t> </a:t>
            </a:r>
            <a:r>
              <a:rPr sz="2900" spc="-45" dirty="0">
                <a:latin typeface="Arial"/>
                <a:cs typeface="Arial"/>
              </a:rPr>
              <a:t>tournée</a:t>
            </a:r>
            <a:endParaRPr sz="2900" dirty="0">
              <a:latin typeface="Arial"/>
              <a:cs typeface="Arial"/>
            </a:endParaRPr>
          </a:p>
          <a:p>
            <a:pPr marL="12700" marR="5080">
              <a:lnSpc>
                <a:spcPts val="1600"/>
              </a:lnSpc>
              <a:spcBef>
                <a:spcPts val="140"/>
              </a:spcBef>
            </a:pPr>
            <a:r>
              <a:rPr lang="it-IT" sz="1350" spc="25" dirty="0">
                <a:latin typeface="Arial"/>
                <a:cs typeface="Arial"/>
              </a:rPr>
              <a:t>a</a:t>
            </a:r>
            <a:r>
              <a:rPr lang="it-IT" sz="1350" spc="25" dirty="0" smtClean="0">
                <a:latin typeface="Arial"/>
                <a:cs typeface="Arial"/>
              </a:rPr>
              <a:t>fter the debut performance, each partner of the network will have at their disposal a bonus for buying any of the co-produced shows</a:t>
            </a:r>
            <a:endParaRPr sz="135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55098" y="508000"/>
            <a:ext cx="635" cy="7976234"/>
          </a:xfrm>
          <a:custGeom>
            <a:avLst/>
            <a:gdLst/>
            <a:ahLst/>
            <a:cxnLst/>
            <a:rect l="l" t="t" r="r" b="b"/>
            <a:pathLst>
              <a:path w="634" h="7976234">
                <a:moveTo>
                  <a:pt x="127" y="0"/>
                </a:moveTo>
                <a:lnTo>
                  <a:pt x="0" y="7975630"/>
                </a:lnTo>
              </a:path>
            </a:pathLst>
          </a:custGeom>
          <a:ln w="12700">
            <a:solidFill>
              <a:srgbClr val="9A9A9A"/>
            </a:solidFill>
          </a:ln>
        </p:spPr>
        <p:txBody>
          <a:bodyPr wrap="square" lIns="0" tIns="0" rIns="0" bIns="0" rtlCol="0"/>
          <a:lstStyle/>
          <a:p>
            <a:endParaRPr/>
          </a:p>
        </p:txBody>
      </p:sp>
      <p:sp>
        <p:nvSpPr>
          <p:cNvPr id="3" name="object 3"/>
          <p:cNvSpPr/>
          <p:nvPr/>
        </p:nvSpPr>
        <p:spPr>
          <a:xfrm>
            <a:off x="9055097" y="4464050"/>
            <a:ext cx="3448685" cy="635"/>
          </a:xfrm>
          <a:custGeom>
            <a:avLst/>
            <a:gdLst/>
            <a:ahLst/>
            <a:cxnLst/>
            <a:rect l="l" t="t" r="r" b="b"/>
            <a:pathLst>
              <a:path w="3448684" h="635">
                <a:moveTo>
                  <a:pt x="0" y="0"/>
                </a:moveTo>
                <a:lnTo>
                  <a:pt x="3448502" y="58"/>
                </a:lnTo>
              </a:path>
            </a:pathLst>
          </a:custGeom>
          <a:ln w="12700">
            <a:solidFill>
              <a:srgbClr val="9A9A9A"/>
            </a:solidFill>
          </a:ln>
        </p:spPr>
        <p:txBody>
          <a:bodyPr wrap="square" lIns="0" tIns="0" rIns="0" bIns="0" rtlCol="0"/>
          <a:lstStyle/>
          <a:p>
            <a:endParaRPr/>
          </a:p>
        </p:txBody>
      </p:sp>
      <p:sp>
        <p:nvSpPr>
          <p:cNvPr id="4" name="object 4"/>
          <p:cNvSpPr/>
          <p:nvPr/>
        </p:nvSpPr>
        <p:spPr>
          <a:xfrm>
            <a:off x="9220200" y="4622800"/>
            <a:ext cx="3276600" cy="38608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220200" y="508000"/>
            <a:ext cx="3276600" cy="37973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82823" y="4975357"/>
            <a:ext cx="8045129" cy="3609842"/>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50900" y="304800"/>
            <a:ext cx="4584700" cy="979755"/>
          </a:xfrm>
          <a:prstGeom prst="rect">
            <a:avLst/>
          </a:prstGeom>
        </p:spPr>
        <p:txBody>
          <a:bodyPr vert="horz" wrap="square" lIns="0" tIns="12700" rIns="0" bIns="0" rtlCol="0">
            <a:spAutoFit/>
          </a:bodyPr>
          <a:lstStyle/>
          <a:p>
            <a:pPr marL="12700">
              <a:lnSpc>
                <a:spcPct val="100000"/>
              </a:lnSpc>
              <a:spcBef>
                <a:spcPts val="100"/>
              </a:spcBef>
            </a:pPr>
            <a:r>
              <a:rPr lang="it-IT" sz="4200" i="0" spc="-35" dirty="0" smtClean="0">
                <a:solidFill>
                  <a:srgbClr val="000000"/>
                </a:solidFill>
                <a:latin typeface="Arial"/>
                <a:cs typeface="Arial"/>
              </a:rPr>
              <a:t>small</a:t>
            </a:r>
            <a:r>
              <a:rPr sz="4200" i="0" spc="-15" dirty="0" smtClean="0">
                <a:solidFill>
                  <a:srgbClr val="000000"/>
                </a:solidFill>
                <a:latin typeface="Arial"/>
                <a:cs typeface="Arial"/>
              </a:rPr>
              <a:t> </a:t>
            </a:r>
            <a:r>
              <a:rPr sz="4200" i="0" spc="-95" dirty="0" err="1" smtClean="0">
                <a:solidFill>
                  <a:srgbClr val="000000"/>
                </a:solidFill>
                <a:latin typeface="Arial"/>
                <a:cs typeface="Arial"/>
              </a:rPr>
              <a:t>scal</a:t>
            </a:r>
            <a:r>
              <a:rPr lang="it-IT" sz="4200" i="0" spc="-95" dirty="0" smtClean="0">
                <a:solidFill>
                  <a:srgbClr val="000000"/>
                </a:solidFill>
                <a:latin typeface="Arial"/>
                <a:cs typeface="Arial"/>
              </a:rPr>
              <a:t>e</a:t>
            </a:r>
            <a:endParaRPr sz="4200" dirty="0">
              <a:latin typeface="Arial"/>
              <a:cs typeface="Arial"/>
            </a:endParaRPr>
          </a:p>
          <a:p>
            <a:pPr marL="12700">
              <a:lnSpc>
                <a:spcPct val="100000"/>
              </a:lnSpc>
              <a:spcBef>
                <a:spcPts val="60"/>
              </a:spcBef>
            </a:pPr>
            <a:r>
              <a:rPr lang="en-GB" sz="2000" i="0" spc="-35" dirty="0">
                <a:solidFill>
                  <a:srgbClr val="000000"/>
                </a:solidFill>
              </a:rPr>
              <a:t>p</a:t>
            </a:r>
            <a:r>
              <a:rPr sz="2000" i="0" spc="-35" dirty="0" err="1" smtClean="0">
                <a:solidFill>
                  <a:srgbClr val="000000"/>
                </a:solidFill>
                <a:latin typeface="Arial"/>
                <a:cs typeface="Arial"/>
              </a:rPr>
              <a:t>rodu</a:t>
            </a:r>
            <a:r>
              <a:rPr lang="it-IT" sz="2000" i="0" spc="-35" dirty="0" err="1" smtClean="0">
                <a:solidFill>
                  <a:srgbClr val="000000"/>
                </a:solidFill>
                <a:latin typeface="Arial"/>
                <a:cs typeface="Arial"/>
              </a:rPr>
              <a:t>ctions</a:t>
            </a:r>
            <a:r>
              <a:rPr lang="it-IT" sz="2000" i="0" spc="-35" dirty="0" smtClean="0">
                <a:solidFill>
                  <a:srgbClr val="000000"/>
                </a:solidFill>
                <a:latin typeface="Arial"/>
                <a:cs typeface="Arial"/>
              </a:rPr>
              <a:t> with</a:t>
            </a:r>
            <a:r>
              <a:rPr sz="2000" i="0" spc="-20" dirty="0" smtClean="0">
                <a:solidFill>
                  <a:srgbClr val="000000"/>
                </a:solidFill>
                <a:latin typeface="Arial"/>
                <a:cs typeface="Arial"/>
              </a:rPr>
              <a:t> </a:t>
            </a:r>
            <a:r>
              <a:rPr sz="2000" i="0" spc="20" dirty="0">
                <a:solidFill>
                  <a:srgbClr val="000000"/>
                </a:solidFill>
                <a:latin typeface="Arial"/>
                <a:cs typeface="Arial"/>
              </a:rPr>
              <a:t>1-3 </a:t>
            </a:r>
            <a:r>
              <a:rPr sz="2000" i="0" spc="-35" dirty="0" smtClean="0">
                <a:solidFill>
                  <a:srgbClr val="000000"/>
                </a:solidFill>
                <a:latin typeface="Arial"/>
                <a:cs typeface="Arial"/>
              </a:rPr>
              <a:t>artist</a:t>
            </a:r>
            <a:r>
              <a:rPr lang="it-IT" sz="2000" i="0" spc="-35" dirty="0" smtClean="0">
                <a:solidFill>
                  <a:srgbClr val="000000"/>
                </a:solidFill>
                <a:latin typeface="Arial"/>
                <a:cs typeface="Arial"/>
              </a:rPr>
              <a:t>s</a:t>
            </a:r>
            <a:r>
              <a:rPr sz="2000" i="0" spc="-35" dirty="0" smtClean="0">
                <a:solidFill>
                  <a:srgbClr val="000000"/>
                </a:solidFill>
                <a:latin typeface="Arial"/>
                <a:cs typeface="Arial"/>
              </a:rPr>
              <a:t> </a:t>
            </a:r>
            <a:r>
              <a:rPr sz="2000" i="0" spc="110" dirty="0">
                <a:solidFill>
                  <a:srgbClr val="000000"/>
                </a:solidFill>
                <a:latin typeface="Arial"/>
                <a:cs typeface="Arial"/>
              </a:rPr>
              <a:t>/ </a:t>
            </a:r>
            <a:r>
              <a:rPr sz="2000" i="0" spc="-5" dirty="0" smtClean="0">
                <a:solidFill>
                  <a:srgbClr val="000000"/>
                </a:solidFill>
                <a:latin typeface="Arial"/>
                <a:cs typeface="Arial"/>
              </a:rPr>
              <a:t>7</a:t>
            </a:r>
            <a:r>
              <a:rPr lang="en-IE" sz="2000" i="0" spc="-5" dirty="0" smtClean="0">
                <a:solidFill>
                  <a:srgbClr val="000000"/>
                </a:solidFill>
                <a:latin typeface="Arial"/>
                <a:cs typeface="Arial"/>
              </a:rPr>
              <a:t>,</a:t>
            </a:r>
            <a:r>
              <a:rPr sz="2000" i="0" spc="-5" dirty="0" smtClean="0">
                <a:solidFill>
                  <a:srgbClr val="000000"/>
                </a:solidFill>
                <a:latin typeface="Arial"/>
                <a:cs typeface="Arial"/>
              </a:rPr>
              <a:t>000</a:t>
            </a:r>
            <a:r>
              <a:rPr sz="2000" i="0" spc="-25" dirty="0" smtClean="0">
                <a:solidFill>
                  <a:srgbClr val="000000"/>
                </a:solidFill>
                <a:latin typeface="Arial"/>
                <a:cs typeface="Arial"/>
              </a:rPr>
              <a:t> </a:t>
            </a:r>
            <a:r>
              <a:rPr sz="2000" i="0" spc="-50" dirty="0" smtClean="0">
                <a:solidFill>
                  <a:srgbClr val="000000"/>
                </a:solidFill>
                <a:latin typeface="Arial"/>
                <a:cs typeface="Arial"/>
              </a:rPr>
              <a:t>euro</a:t>
            </a:r>
            <a:r>
              <a:rPr lang="it-IT" sz="2000" i="0" spc="-50" dirty="0" smtClean="0">
                <a:solidFill>
                  <a:srgbClr val="000000"/>
                </a:solidFill>
                <a:latin typeface="Arial"/>
                <a:cs typeface="Arial"/>
              </a:rPr>
              <a:t>s</a:t>
            </a:r>
            <a:endParaRPr sz="2000" dirty="0">
              <a:latin typeface="Arial"/>
              <a:cs typeface="Arial"/>
            </a:endParaRPr>
          </a:p>
        </p:txBody>
      </p:sp>
      <p:sp>
        <p:nvSpPr>
          <p:cNvPr id="8" name="object 8"/>
          <p:cNvSpPr txBox="1"/>
          <p:nvPr/>
        </p:nvSpPr>
        <p:spPr>
          <a:xfrm>
            <a:off x="850900" y="1295639"/>
            <a:ext cx="6529705" cy="3677930"/>
          </a:xfrm>
          <a:prstGeom prst="rect">
            <a:avLst/>
          </a:prstGeom>
        </p:spPr>
        <p:txBody>
          <a:bodyPr vert="horz" wrap="square" lIns="0" tIns="12700" rIns="0" bIns="0" rtlCol="0">
            <a:spAutoFit/>
          </a:bodyPr>
          <a:lstStyle/>
          <a:p>
            <a:pPr marL="12700">
              <a:lnSpc>
                <a:spcPct val="100000"/>
              </a:lnSpc>
              <a:spcBef>
                <a:spcPts val="100"/>
              </a:spcBef>
            </a:pPr>
            <a:r>
              <a:rPr sz="4200" spc="-80" dirty="0" err="1" smtClean="0">
                <a:latin typeface="Arial"/>
                <a:cs typeface="Arial"/>
              </a:rPr>
              <a:t>medi</a:t>
            </a:r>
            <a:r>
              <a:rPr lang="it-IT" sz="4200" spc="-80" dirty="0" err="1" smtClean="0">
                <a:latin typeface="Arial"/>
                <a:cs typeface="Arial"/>
              </a:rPr>
              <a:t>um</a:t>
            </a:r>
            <a:r>
              <a:rPr sz="4200" spc="-5" dirty="0" smtClean="0">
                <a:latin typeface="Arial"/>
                <a:cs typeface="Arial"/>
              </a:rPr>
              <a:t> </a:t>
            </a:r>
            <a:r>
              <a:rPr sz="4200" spc="-95" dirty="0" err="1" smtClean="0">
                <a:latin typeface="Arial"/>
                <a:cs typeface="Arial"/>
              </a:rPr>
              <a:t>scal</a:t>
            </a:r>
            <a:r>
              <a:rPr lang="it-IT" sz="4200" spc="-95" dirty="0" smtClean="0">
                <a:latin typeface="Arial"/>
                <a:cs typeface="Arial"/>
              </a:rPr>
              <a:t>e</a:t>
            </a:r>
            <a:endParaRPr sz="4200" dirty="0">
              <a:latin typeface="Arial"/>
              <a:cs typeface="Arial"/>
            </a:endParaRPr>
          </a:p>
          <a:p>
            <a:pPr marL="12700">
              <a:lnSpc>
                <a:spcPct val="100000"/>
              </a:lnSpc>
              <a:spcBef>
                <a:spcPts val="60"/>
              </a:spcBef>
            </a:pPr>
            <a:r>
              <a:rPr lang="en-GB" sz="2000" spc="-35" dirty="0">
                <a:latin typeface="Arial"/>
                <a:cs typeface="Arial"/>
              </a:rPr>
              <a:t>p</a:t>
            </a:r>
            <a:r>
              <a:rPr sz="2000" spc="-35" dirty="0" err="1" smtClean="0">
                <a:latin typeface="Arial"/>
                <a:cs typeface="Arial"/>
              </a:rPr>
              <a:t>rodu</a:t>
            </a:r>
            <a:r>
              <a:rPr lang="it-IT" sz="2000" spc="-35" dirty="0" err="1" smtClean="0">
                <a:latin typeface="Arial"/>
                <a:cs typeface="Arial"/>
              </a:rPr>
              <a:t>ctions</a:t>
            </a:r>
            <a:r>
              <a:rPr lang="it-IT" sz="2000" spc="-35" dirty="0" smtClean="0">
                <a:latin typeface="Arial"/>
                <a:cs typeface="Arial"/>
              </a:rPr>
              <a:t> with </a:t>
            </a:r>
            <a:r>
              <a:rPr sz="2000" spc="20" dirty="0" smtClean="0">
                <a:latin typeface="Arial"/>
                <a:cs typeface="Arial"/>
              </a:rPr>
              <a:t>3-6 </a:t>
            </a:r>
            <a:r>
              <a:rPr sz="2000" spc="-35" dirty="0" smtClean="0">
                <a:latin typeface="Arial"/>
                <a:cs typeface="Arial"/>
              </a:rPr>
              <a:t>artist</a:t>
            </a:r>
            <a:r>
              <a:rPr lang="it-IT" sz="2000" spc="-35" dirty="0" smtClean="0">
                <a:latin typeface="Arial"/>
                <a:cs typeface="Arial"/>
              </a:rPr>
              <a:t>s</a:t>
            </a:r>
            <a:r>
              <a:rPr sz="2000" spc="-35" dirty="0" smtClean="0">
                <a:latin typeface="Arial"/>
                <a:cs typeface="Arial"/>
              </a:rPr>
              <a:t> </a:t>
            </a:r>
            <a:r>
              <a:rPr sz="2000" spc="110" dirty="0">
                <a:latin typeface="Arial"/>
                <a:cs typeface="Arial"/>
              </a:rPr>
              <a:t>/ </a:t>
            </a:r>
            <a:r>
              <a:rPr sz="2000" spc="-5" dirty="0" smtClean="0">
                <a:latin typeface="Arial"/>
                <a:cs typeface="Arial"/>
              </a:rPr>
              <a:t>14</a:t>
            </a:r>
            <a:r>
              <a:rPr lang="en-IE" sz="2000" spc="-5" dirty="0" smtClean="0">
                <a:latin typeface="Arial"/>
                <a:cs typeface="Arial"/>
              </a:rPr>
              <a:t>,</a:t>
            </a:r>
            <a:r>
              <a:rPr sz="2000" spc="-5" dirty="0" smtClean="0">
                <a:latin typeface="Arial"/>
                <a:cs typeface="Arial"/>
              </a:rPr>
              <a:t>000</a:t>
            </a:r>
            <a:r>
              <a:rPr sz="2000" spc="-40" dirty="0" smtClean="0">
                <a:latin typeface="Arial"/>
                <a:cs typeface="Arial"/>
              </a:rPr>
              <a:t> </a:t>
            </a:r>
            <a:r>
              <a:rPr sz="2000" spc="-50" dirty="0" smtClean="0">
                <a:latin typeface="Arial"/>
                <a:cs typeface="Arial"/>
              </a:rPr>
              <a:t>euro</a:t>
            </a:r>
            <a:r>
              <a:rPr lang="it-IT" sz="2000" spc="-50" dirty="0" smtClean="0">
                <a:latin typeface="Arial"/>
                <a:cs typeface="Arial"/>
              </a:rPr>
              <a:t>s</a:t>
            </a:r>
            <a:endParaRPr sz="2050" dirty="0">
              <a:latin typeface="Times New Roman"/>
              <a:cs typeface="Times New Roman"/>
            </a:endParaRPr>
          </a:p>
          <a:p>
            <a:pPr marL="12700">
              <a:lnSpc>
                <a:spcPct val="100000"/>
              </a:lnSpc>
            </a:pPr>
            <a:r>
              <a:rPr lang="it-IT" sz="4200" spc="-70" dirty="0" smtClean="0">
                <a:latin typeface="Arial"/>
                <a:cs typeface="Arial"/>
              </a:rPr>
              <a:t>large</a:t>
            </a:r>
            <a:r>
              <a:rPr sz="4200" spc="-5" dirty="0" smtClean="0">
                <a:latin typeface="Arial"/>
                <a:cs typeface="Arial"/>
              </a:rPr>
              <a:t> </a:t>
            </a:r>
            <a:r>
              <a:rPr sz="4200" spc="-95" dirty="0" err="1" smtClean="0">
                <a:latin typeface="Arial"/>
                <a:cs typeface="Arial"/>
              </a:rPr>
              <a:t>scal</a:t>
            </a:r>
            <a:r>
              <a:rPr lang="it-IT" sz="4200" spc="-95" dirty="0" smtClean="0">
                <a:latin typeface="Arial"/>
                <a:cs typeface="Arial"/>
              </a:rPr>
              <a:t>e</a:t>
            </a:r>
            <a:endParaRPr sz="4200" dirty="0">
              <a:latin typeface="Arial"/>
              <a:cs typeface="Arial"/>
            </a:endParaRPr>
          </a:p>
          <a:p>
            <a:pPr marL="12700">
              <a:lnSpc>
                <a:spcPct val="100000"/>
              </a:lnSpc>
              <a:spcBef>
                <a:spcPts val="60"/>
              </a:spcBef>
            </a:pPr>
            <a:r>
              <a:rPr lang="en-GB" sz="2000" spc="-35" dirty="0">
                <a:latin typeface="Arial"/>
                <a:cs typeface="Arial"/>
              </a:rPr>
              <a:t>p</a:t>
            </a:r>
            <a:r>
              <a:rPr sz="2000" spc="-35" dirty="0" err="1" smtClean="0">
                <a:latin typeface="Arial"/>
                <a:cs typeface="Arial"/>
              </a:rPr>
              <a:t>rodu</a:t>
            </a:r>
            <a:r>
              <a:rPr lang="it-IT" sz="2000" spc="-35" dirty="0" err="1" smtClean="0">
                <a:latin typeface="Arial"/>
                <a:cs typeface="Arial"/>
              </a:rPr>
              <a:t>ctions</a:t>
            </a:r>
            <a:r>
              <a:rPr lang="it-IT" sz="2000" spc="-35" dirty="0" smtClean="0">
                <a:latin typeface="Arial"/>
                <a:cs typeface="Arial"/>
              </a:rPr>
              <a:t> with</a:t>
            </a:r>
            <a:r>
              <a:rPr sz="2000" spc="-20" dirty="0" smtClean="0">
                <a:latin typeface="Arial"/>
                <a:cs typeface="Arial"/>
              </a:rPr>
              <a:t> </a:t>
            </a:r>
            <a:r>
              <a:rPr sz="2000" spc="15" dirty="0">
                <a:latin typeface="Arial"/>
                <a:cs typeface="Arial"/>
              </a:rPr>
              <a:t>6-10 </a:t>
            </a:r>
            <a:r>
              <a:rPr sz="2000" spc="-35" dirty="0" smtClean="0">
                <a:latin typeface="Arial"/>
                <a:cs typeface="Arial"/>
              </a:rPr>
              <a:t>artist</a:t>
            </a:r>
            <a:r>
              <a:rPr lang="it-IT" sz="2000" spc="-35" dirty="0" smtClean="0">
                <a:latin typeface="Arial"/>
                <a:cs typeface="Arial"/>
              </a:rPr>
              <a:t>s</a:t>
            </a:r>
            <a:r>
              <a:rPr sz="2000" spc="-35" dirty="0" smtClean="0">
                <a:latin typeface="Arial"/>
                <a:cs typeface="Arial"/>
              </a:rPr>
              <a:t> </a:t>
            </a:r>
            <a:r>
              <a:rPr sz="2000" spc="110" dirty="0">
                <a:latin typeface="Arial"/>
                <a:cs typeface="Arial"/>
              </a:rPr>
              <a:t>/ </a:t>
            </a:r>
            <a:r>
              <a:rPr sz="2000" spc="-5" dirty="0" smtClean="0">
                <a:latin typeface="Arial"/>
                <a:cs typeface="Arial"/>
              </a:rPr>
              <a:t>21</a:t>
            </a:r>
            <a:r>
              <a:rPr lang="en-IE" sz="2000" spc="-5" dirty="0" smtClean="0">
                <a:latin typeface="Arial"/>
                <a:cs typeface="Arial"/>
              </a:rPr>
              <a:t>,</a:t>
            </a:r>
            <a:r>
              <a:rPr sz="2000" spc="-5" dirty="0" smtClean="0">
                <a:latin typeface="Arial"/>
                <a:cs typeface="Arial"/>
              </a:rPr>
              <a:t>000</a:t>
            </a:r>
            <a:r>
              <a:rPr sz="2000" spc="-35" dirty="0" smtClean="0">
                <a:latin typeface="Arial"/>
                <a:cs typeface="Arial"/>
              </a:rPr>
              <a:t> </a:t>
            </a:r>
            <a:r>
              <a:rPr sz="2000" spc="-50" dirty="0" smtClean="0">
                <a:latin typeface="Arial"/>
                <a:cs typeface="Arial"/>
              </a:rPr>
              <a:t>euro</a:t>
            </a:r>
            <a:r>
              <a:rPr lang="it-IT" sz="2000" spc="-50" dirty="0" smtClean="0">
                <a:latin typeface="Arial"/>
                <a:cs typeface="Arial"/>
              </a:rPr>
              <a:t>s</a:t>
            </a:r>
            <a:endParaRPr sz="2000" dirty="0">
              <a:latin typeface="Arial"/>
              <a:cs typeface="Arial"/>
            </a:endParaRPr>
          </a:p>
          <a:p>
            <a:pPr>
              <a:lnSpc>
                <a:spcPct val="100000"/>
              </a:lnSpc>
              <a:spcBef>
                <a:spcPts val="30"/>
              </a:spcBef>
            </a:pPr>
            <a:endParaRPr sz="2150" dirty="0">
              <a:latin typeface="Times New Roman"/>
              <a:cs typeface="Times New Roman"/>
            </a:endParaRPr>
          </a:p>
          <a:p>
            <a:pPr marL="12700">
              <a:lnSpc>
                <a:spcPct val="100000"/>
              </a:lnSpc>
            </a:pPr>
            <a:r>
              <a:rPr sz="3100" b="1" spc="45" dirty="0">
                <a:latin typeface="Arial"/>
                <a:cs typeface="Arial"/>
              </a:rPr>
              <a:t>+ </a:t>
            </a:r>
            <a:r>
              <a:rPr lang="it-IT" b="1" spc="45" dirty="0" smtClean="0">
                <a:latin typeface="Arial"/>
                <a:cs typeface="Arial"/>
              </a:rPr>
              <a:t>research bonus</a:t>
            </a:r>
            <a:r>
              <a:rPr b="1" spc="185" dirty="0" smtClean="0">
                <a:latin typeface="Arial"/>
                <a:cs typeface="Arial"/>
              </a:rPr>
              <a:t> </a:t>
            </a:r>
            <a:r>
              <a:rPr sz="2000" b="1" spc="-5" dirty="0" smtClean="0">
                <a:latin typeface="Arial"/>
                <a:cs typeface="Arial"/>
              </a:rPr>
              <a:t>1</a:t>
            </a:r>
            <a:r>
              <a:rPr lang="en-IE" sz="2000" b="1" spc="-5" dirty="0" smtClean="0">
                <a:latin typeface="Arial"/>
                <a:cs typeface="Arial"/>
              </a:rPr>
              <a:t>,</a:t>
            </a:r>
            <a:r>
              <a:rPr sz="2000" b="1" spc="-5" dirty="0" smtClean="0">
                <a:latin typeface="Arial"/>
                <a:cs typeface="Arial"/>
              </a:rPr>
              <a:t>500 </a:t>
            </a:r>
            <a:r>
              <a:rPr sz="2000" b="1" spc="-10" dirty="0" smtClean="0">
                <a:latin typeface="Arial"/>
                <a:cs typeface="Arial"/>
              </a:rPr>
              <a:t>euro</a:t>
            </a:r>
            <a:r>
              <a:rPr lang="it-IT" sz="2000" b="1" spc="-10" dirty="0" smtClean="0">
                <a:latin typeface="Arial"/>
                <a:cs typeface="Arial"/>
              </a:rPr>
              <a:t>s</a:t>
            </a:r>
            <a:r>
              <a:rPr sz="2000" b="1" spc="-10" dirty="0" smtClean="0">
                <a:latin typeface="Arial"/>
                <a:cs typeface="Arial"/>
              </a:rPr>
              <a:t> </a:t>
            </a:r>
            <a:r>
              <a:rPr lang="it-IT" sz="2000" b="1" spc="185" dirty="0" smtClean="0">
                <a:latin typeface="Arial"/>
                <a:cs typeface="Arial"/>
              </a:rPr>
              <a:t>+ </a:t>
            </a:r>
            <a:r>
              <a:rPr lang="it-IT" sz="2000" b="1" spc="185" dirty="0" err="1" smtClean="0">
                <a:latin typeface="Arial"/>
                <a:cs typeface="Arial"/>
              </a:rPr>
              <a:t>covering</a:t>
            </a:r>
            <a:r>
              <a:rPr lang="it-IT" sz="2000" b="1" spc="185" dirty="0" smtClean="0">
                <a:latin typeface="Arial"/>
                <a:cs typeface="Arial"/>
              </a:rPr>
              <a:t> of </a:t>
            </a:r>
            <a:r>
              <a:rPr lang="it-IT" sz="2000" b="1" spc="185" dirty="0" err="1" smtClean="0">
                <a:latin typeface="Arial"/>
                <a:cs typeface="Arial"/>
              </a:rPr>
              <a:t>all</a:t>
            </a:r>
            <a:r>
              <a:rPr lang="it-IT" sz="2000" b="1" spc="185" dirty="0" smtClean="0">
                <a:latin typeface="Arial"/>
                <a:cs typeface="Arial"/>
              </a:rPr>
              <a:t> the </a:t>
            </a:r>
            <a:r>
              <a:rPr lang="it-IT" sz="2000" b="1" spc="185" dirty="0" err="1" smtClean="0">
                <a:latin typeface="Arial"/>
                <a:cs typeface="Arial"/>
              </a:rPr>
              <a:t>travels</a:t>
            </a:r>
            <a:r>
              <a:rPr lang="it-IT" sz="2000" b="1" spc="185" dirty="0" smtClean="0">
                <a:latin typeface="Arial"/>
                <a:cs typeface="Arial"/>
              </a:rPr>
              <a:t>/</a:t>
            </a:r>
            <a:r>
              <a:rPr lang="it-IT" sz="2000" b="1" spc="185" dirty="0" err="1" smtClean="0">
                <a:latin typeface="Arial"/>
                <a:cs typeface="Arial"/>
              </a:rPr>
              <a:t>meals</a:t>
            </a:r>
            <a:r>
              <a:rPr lang="it-IT" sz="2000" b="1" spc="185" dirty="0" smtClean="0">
                <a:latin typeface="Arial"/>
                <a:cs typeface="Arial"/>
              </a:rPr>
              <a:t>/</a:t>
            </a:r>
            <a:r>
              <a:rPr lang="it-IT" sz="2000" b="1" spc="185" dirty="0" err="1" smtClean="0">
                <a:latin typeface="Arial"/>
                <a:cs typeface="Arial"/>
              </a:rPr>
              <a:t>accomodations</a:t>
            </a:r>
            <a:r>
              <a:rPr lang="it-IT" sz="2000" b="1" spc="185" dirty="0" smtClean="0">
                <a:latin typeface="Arial"/>
                <a:cs typeface="Arial"/>
              </a:rPr>
              <a:t> </a:t>
            </a:r>
            <a:r>
              <a:rPr lang="it-IT" sz="2000" b="1" spc="185" dirty="0" err="1" smtClean="0">
                <a:latin typeface="Arial"/>
                <a:cs typeface="Arial"/>
              </a:rPr>
              <a:t>expenses</a:t>
            </a:r>
            <a:endParaRPr lang="it-IT" sz="2000" b="1" spc="20" dirty="0" smtClean="0">
              <a:latin typeface="Arial"/>
              <a:cs typeface="Arial"/>
            </a:endParaRPr>
          </a:p>
          <a:p>
            <a:pPr marL="12700">
              <a:lnSpc>
                <a:spcPct val="100000"/>
              </a:lnSpc>
            </a:pPr>
            <a:endParaRPr lang="it-IT" sz="2000" b="1" spc="20" dirty="0" smtClean="0">
              <a:latin typeface="Arial"/>
              <a:cs typeface="Arial"/>
            </a:endParaRPr>
          </a:p>
          <a:p>
            <a:pPr marL="12700">
              <a:lnSpc>
                <a:spcPct val="100000"/>
              </a:lnSpc>
            </a:pPr>
            <a:r>
              <a:rPr lang="it-IT" sz="2000" b="1" spc="20" dirty="0" smtClean="0">
                <a:latin typeface="Arial"/>
                <a:cs typeface="Arial"/>
              </a:rPr>
              <a:t>45% of the full budget </a:t>
            </a:r>
            <a:r>
              <a:rPr lang="it-IT" sz="2000" b="1" spc="20" dirty="0" err="1" smtClean="0">
                <a:latin typeface="Arial"/>
                <a:cs typeface="Arial"/>
              </a:rPr>
              <a:t>is</a:t>
            </a:r>
            <a:r>
              <a:rPr lang="it-IT" sz="2000" b="1" spc="20" dirty="0" smtClean="0">
                <a:latin typeface="Arial"/>
                <a:cs typeface="Arial"/>
              </a:rPr>
              <a:t> </a:t>
            </a:r>
            <a:r>
              <a:rPr lang="it-IT" sz="2000" b="1" spc="20" dirty="0" err="1" smtClean="0">
                <a:latin typeface="Arial"/>
                <a:cs typeface="Arial"/>
              </a:rPr>
              <a:t>devoted</a:t>
            </a:r>
            <a:r>
              <a:rPr lang="it-IT" sz="2000" b="1" spc="20" dirty="0" smtClean="0">
                <a:latin typeface="Arial"/>
                <a:cs typeface="Arial"/>
              </a:rPr>
              <a:t> to the </a:t>
            </a:r>
            <a:r>
              <a:rPr lang="it-IT" sz="2000" b="1" spc="20" dirty="0" err="1" smtClean="0">
                <a:latin typeface="Arial"/>
                <a:cs typeface="Arial"/>
              </a:rPr>
              <a:t>artists</a:t>
            </a:r>
            <a:endParaRPr sz="20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6300" y="4076700"/>
            <a:ext cx="7792084" cy="1964640"/>
          </a:xfrm>
          <a:prstGeom prst="rect">
            <a:avLst/>
          </a:prstGeom>
        </p:spPr>
        <p:txBody>
          <a:bodyPr vert="horz" wrap="square" lIns="0" tIns="12700" rIns="0" bIns="0" rtlCol="0">
            <a:spAutoFit/>
          </a:bodyPr>
          <a:lstStyle/>
          <a:p>
            <a:pPr marL="12700">
              <a:lnSpc>
                <a:spcPct val="100000"/>
              </a:lnSpc>
              <a:spcBef>
                <a:spcPts val="100"/>
              </a:spcBef>
            </a:pPr>
            <a:r>
              <a:rPr lang="it-IT" sz="4200" i="0" spc="-95" dirty="0" err="1">
                <a:solidFill>
                  <a:srgbClr val="000000"/>
                </a:solidFill>
              </a:rPr>
              <a:t>i</a:t>
            </a:r>
            <a:r>
              <a:rPr lang="it-IT" sz="4200" i="0" spc="-95" dirty="0" err="1" smtClean="0">
                <a:solidFill>
                  <a:srgbClr val="000000"/>
                </a:solidFill>
                <a:latin typeface="Arial"/>
                <a:cs typeface="Arial"/>
              </a:rPr>
              <a:t>nternational</a:t>
            </a:r>
            <a:r>
              <a:rPr lang="it-IT" sz="4200" i="0" spc="-95" dirty="0" smtClean="0">
                <a:solidFill>
                  <a:srgbClr val="000000"/>
                </a:solidFill>
                <a:latin typeface="Arial"/>
                <a:cs typeface="Arial"/>
              </a:rPr>
              <a:t> </a:t>
            </a:r>
            <a:r>
              <a:rPr sz="4200" i="0" spc="-95" dirty="0" err="1" smtClean="0">
                <a:solidFill>
                  <a:srgbClr val="000000"/>
                </a:solidFill>
                <a:latin typeface="Arial"/>
                <a:cs typeface="Arial"/>
              </a:rPr>
              <a:t>conferen</a:t>
            </a:r>
            <a:r>
              <a:rPr lang="it-IT" sz="4200" i="0" spc="-95" dirty="0" smtClean="0">
                <a:solidFill>
                  <a:srgbClr val="000000"/>
                </a:solidFill>
                <a:latin typeface="Arial"/>
                <a:cs typeface="Arial"/>
              </a:rPr>
              <a:t>c</a:t>
            </a:r>
            <a:r>
              <a:rPr sz="4200" i="0" spc="-95" dirty="0" smtClean="0">
                <a:solidFill>
                  <a:srgbClr val="000000"/>
                </a:solidFill>
                <a:latin typeface="Arial"/>
                <a:cs typeface="Arial"/>
              </a:rPr>
              <a:t>e</a:t>
            </a:r>
            <a:r>
              <a:rPr lang="it-IT" sz="4200" i="0" spc="-95" dirty="0" smtClean="0">
                <a:solidFill>
                  <a:srgbClr val="000000"/>
                </a:solidFill>
                <a:latin typeface="Arial"/>
                <a:cs typeface="Arial"/>
              </a:rPr>
              <a:t>s,</a:t>
            </a:r>
            <a:r>
              <a:rPr sz="4200" i="0" spc="-5" dirty="0" smtClean="0">
                <a:solidFill>
                  <a:srgbClr val="000000"/>
                </a:solidFill>
                <a:latin typeface="Arial"/>
                <a:cs typeface="Arial"/>
              </a:rPr>
              <a:t> </a:t>
            </a:r>
            <a:endParaRPr sz="4200" dirty="0">
              <a:latin typeface="Arial"/>
              <a:cs typeface="Arial"/>
            </a:endParaRPr>
          </a:p>
          <a:p>
            <a:pPr marL="12700">
              <a:lnSpc>
                <a:spcPct val="100000"/>
              </a:lnSpc>
              <a:spcBef>
                <a:spcPts val="60"/>
              </a:spcBef>
            </a:pPr>
            <a:r>
              <a:rPr lang="en-GB" sz="4200" i="0" spc="-80" dirty="0">
                <a:solidFill>
                  <a:srgbClr val="000000"/>
                </a:solidFill>
              </a:rPr>
              <a:t>r</a:t>
            </a:r>
            <a:r>
              <a:rPr lang="it-IT" sz="4200" i="0" spc="-80" dirty="0" err="1" smtClean="0">
                <a:solidFill>
                  <a:srgbClr val="000000"/>
                </a:solidFill>
                <a:latin typeface="Arial"/>
                <a:cs typeface="Arial"/>
              </a:rPr>
              <a:t>esearch</a:t>
            </a:r>
            <a:r>
              <a:rPr lang="it-IT" sz="4200" i="0" spc="-80" dirty="0" smtClean="0">
                <a:solidFill>
                  <a:srgbClr val="000000"/>
                </a:solidFill>
                <a:latin typeface="Arial"/>
                <a:cs typeface="Arial"/>
              </a:rPr>
              <a:t> and </a:t>
            </a:r>
            <a:r>
              <a:rPr lang="it-IT" sz="4200" i="0" spc="-80" dirty="0" err="1" smtClean="0">
                <a:solidFill>
                  <a:srgbClr val="000000"/>
                </a:solidFill>
                <a:latin typeface="Arial"/>
                <a:cs typeface="Arial"/>
              </a:rPr>
              <a:t>scientific</a:t>
            </a:r>
            <a:r>
              <a:rPr lang="it-IT" sz="4200" i="0" spc="-80" dirty="0" smtClean="0">
                <a:solidFill>
                  <a:srgbClr val="000000"/>
                </a:solidFill>
                <a:latin typeface="Arial"/>
                <a:cs typeface="Arial"/>
              </a:rPr>
              <a:t> </a:t>
            </a:r>
            <a:r>
              <a:rPr sz="4200" i="0" spc="-65" dirty="0" smtClean="0">
                <a:solidFill>
                  <a:srgbClr val="000000"/>
                </a:solidFill>
                <a:latin typeface="Arial"/>
                <a:cs typeface="Arial"/>
              </a:rPr>
              <a:t>pub</a:t>
            </a:r>
            <a:r>
              <a:rPr lang="it-IT" sz="4200" i="0" spc="-65" dirty="0" err="1" smtClean="0">
                <a:solidFill>
                  <a:srgbClr val="000000"/>
                </a:solidFill>
                <a:latin typeface="Arial"/>
                <a:cs typeface="Arial"/>
              </a:rPr>
              <a:t>lications</a:t>
            </a:r>
            <a:endParaRPr sz="4200" dirty="0">
              <a:latin typeface="Arial"/>
              <a:cs typeface="Arial"/>
            </a:endParaRPr>
          </a:p>
        </p:txBody>
      </p:sp>
      <p:sp>
        <p:nvSpPr>
          <p:cNvPr id="3" name="object 3"/>
          <p:cNvSpPr/>
          <p:nvPr/>
        </p:nvSpPr>
        <p:spPr>
          <a:xfrm>
            <a:off x="362227" y="2890933"/>
            <a:ext cx="3961653" cy="39616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55098" y="508000"/>
            <a:ext cx="635" cy="7976234"/>
          </a:xfrm>
          <a:custGeom>
            <a:avLst/>
            <a:gdLst/>
            <a:ahLst/>
            <a:cxnLst/>
            <a:rect l="l" t="t" r="r" b="b"/>
            <a:pathLst>
              <a:path w="634" h="7976234">
                <a:moveTo>
                  <a:pt x="127" y="0"/>
                </a:moveTo>
                <a:lnTo>
                  <a:pt x="0" y="7975630"/>
                </a:lnTo>
              </a:path>
            </a:pathLst>
          </a:custGeom>
          <a:ln w="12700">
            <a:solidFill>
              <a:srgbClr val="9A9A9A"/>
            </a:solidFill>
          </a:ln>
        </p:spPr>
        <p:txBody>
          <a:bodyPr wrap="square" lIns="0" tIns="0" rIns="0" bIns="0" rtlCol="0"/>
          <a:lstStyle/>
          <a:p>
            <a:endParaRPr/>
          </a:p>
        </p:txBody>
      </p:sp>
      <p:sp>
        <p:nvSpPr>
          <p:cNvPr id="3" name="object 3"/>
          <p:cNvSpPr/>
          <p:nvPr/>
        </p:nvSpPr>
        <p:spPr>
          <a:xfrm>
            <a:off x="9055097" y="4464050"/>
            <a:ext cx="3448685" cy="635"/>
          </a:xfrm>
          <a:custGeom>
            <a:avLst/>
            <a:gdLst/>
            <a:ahLst/>
            <a:cxnLst/>
            <a:rect l="l" t="t" r="r" b="b"/>
            <a:pathLst>
              <a:path w="3448684" h="635">
                <a:moveTo>
                  <a:pt x="0" y="0"/>
                </a:moveTo>
                <a:lnTo>
                  <a:pt x="3448502" y="58"/>
                </a:lnTo>
              </a:path>
            </a:pathLst>
          </a:custGeom>
          <a:ln w="12700">
            <a:solidFill>
              <a:srgbClr val="9A9A9A"/>
            </a:solidFill>
          </a:ln>
        </p:spPr>
        <p:txBody>
          <a:bodyPr wrap="square" lIns="0" tIns="0" rIns="0" bIns="0" rtlCol="0"/>
          <a:lstStyle/>
          <a:p>
            <a:endParaRPr/>
          </a:p>
        </p:txBody>
      </p:sp>
      <p:sp>
        <p:nvSpPr>
          <p:cNvPr id="4" name="object 4"/>
          <p:cNvSpPr/>
          <p:nvPr/>
        </p:nvSpPr>
        <p:spPr>
          <a:xfrm>
            <a:off x="9507859" y="4843257"/>
            <a:ext cx="2701278" cy="36742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584270" y="508000"/>
            <a:ext cx="2548458" cy="37973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20700" y="508000"/>
            <a:ext cx="8369300" cy="7975600"/>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558800" y="8699500"/>
            <a:ext cx="8107045" cy="421640"/>
          </a:xfrm>
          <a:prstGeom prst="rect">
            <a:avLst/>
          </a:prstGeom>
        </p:spPr>
        <p:txBody>
          <a:bodyPr vert="horz" wrap="square" lIns="0" tIns="12700" rIns="0" bIns="0" rtlCol="0">
            <a:spAutoFit/>
          </a:bodyPr>
          <a:lstStyle/>
          <a:p>
            <a:pPr marL="12700">
              <a:lnSpc>
                <a:spcPct val="100000"/>
              </a:lnSpc>
              <a:spcBef>
                <a:spcPts val="100"/>
              </a:spcBef>
            </a:pPr>
            <a:r>
              <a:rPr sz="2600" spc="-5" dirty="0">
                <a:solidFill>
                  <a:srgbClr val="747474"/>
                </a:solidFill>
                <a:latin typeface="Arial"/>
                <a:cs typeface="Arial"/>
              </a:rPr>
              <a:t>Be SpectACTive! </a:t>
            </a:r>
            <a:r>
              <a:rPr sz="2600" spc="10" dirty="0">
                <a:solidFill>
                  <a:srgbClr val="747474"/>
                </a:solidFill>
                <a:latin typeface="Arial"/>
                <a:cs typeface="Arial"/>
              </a:rPr>
              <a:t>international </a:t>
            </a:r>
            <a:r>
              <a:rPr sz="2600" spc="5" dirty="0">
                <a:solidFill>
                  <a:srgbClr val="747474"/>
                </a:solidFill>
                <a:latin typeface="Arial"/>
                <a:cs typeface="Arial"/>
              </a:rPr>
              <a:t>conference </a:t>
            </a:r>
            <a:r>
              <a:rPr sz="2600" spc="140" dirty="0">
                <a:solidFill>
                  <a:srgbClr val="747474"/>
                </a:solidFill>
                <a:latin typeface="Arial"/>
                <a:cs typeface="Arial"/>
              </a:rPr>
              <a:t>/ </a:t>
            </a:r>
            <a:r>
              <a:rPr sz="2600" dirty="0">
                <a:solidFill>
                  <a:srgbClr val="747474"/>
                </a:solidFill>
                <a:latin typeface="Arial"/>
                <a:cs typeface="Arial"/>
              </a:rPr>
              <a:t>2°</a:t>
            </a:r>
            <a:r>
              <a:rPr sz="2600" spc="-165" dirty="0">
                <a:solidFill>
                  <a:srgbClr val="747474"/>
                </a:solidFill>
                <a:latin typeface="Arial"/>
                <a:cs typeface="Arial"/>
              </a:rPr>
              <a:t> </a:t>
            </a:r>
            <a:r>
              <a:rPr sz="2600" spc="-5" dirty="0">
                <a:solidFill>
                  <a:srgbClr val="747474"/>
                </a:solidFill>
                <a:latin typeface="Arial"/>
                <a:cs typeface="Arial"/>
              </a:rPr>
              <a:t>edizione</a:t>
            </a:r>
            <a:endParaRPr sz="26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6300" y="4406900"/>
            <a:ext cx="7416800" cy="665480"/>
          </a:xfrm>
          <a:prstGeom prst="rect">
            <a:avLst/>
          </a:prstGeom>
        </p:spPr>
        <p:txBody>
          <a:bodyPr vert="horz" wrap="square" lIns="0" tIns="12700" rIns="0" bIns="0" rtlCol="0">
            <a:spAutoFit/>
          </a:bodyPr>
          <a:lstStyle/>
          <a:p>
            <a:pPr marL="12700">
              <a:lnSpc>
                <a:spcPct val="100000"/>
              </a:lnSpc>
              <a:spcBef>
                <a:spcPts val="100"/>
              </a:spcBef>
            </a:pPr>
            <a:r>
              <a:rPr sz="4200" i="0" spc="-210" dirty="0">
                <a:solidFill>
                  <a:srgbClr val="000000"/>
                </a:solidFill>
                <a:latin typeface="Arial"/>
                <a:cs typeface="Arial"/>
              </a:rPr>
              <a:t>ESD </a:t>
            </a:r>
            <a:r>
              <a:rPr sz="4200" i="0" spc="229" dirty="0">
                <a:solidFill>
                  <a:srgbClr val="000000"/>
                </a:solidFill>
                <a:latin typeface="Arial"/>
                <a:cs typeface="Arial"/>
              </a:rPr>
              <a:t>/ </a:t>
            </a:r>
            <a:r>
              <a:rPr sz="4200" i="0" spc="-110" dirty="0">
                <a:solidFill>
                  <a:srgbClr val="000000"/>
                </a:solidFill>
                <a:latin typeface="Arial"/>
                <a:cs typeface="Arial"/>
              </a:rPr>
              <a:t>European </a:t>
            </a:r>
            <a:r>
              <a:rPr sz="4200" i="0" spc="-35" dirty="0">
                <a:solidFill>
                  <a:srgbClr val="000000"/>
                </a:solidFill>
                <a:latin typeface="Arial"/>
                <a:cs typeface="Arial"/>
              </a:rPr>
              <a:t>Spectators</a:t>
            </a:r>
            <a:r>
              <a:rPr sz="4200" i="0" spc="60" dirty="0">
                <a:solidFill>
                  <a:srgbClr val="000000"/>
                </a:solidFill>
                <a:latin typeface="Arial"/>
                <a:cs typeface="Arial"/>
              </a:rPr>
              <a:t> </a:t>
            </a:r>
            <a:r>
              <a:rPr sz="4200" i="0" spc="-160" dirty="0">
                <a:solidFill>
                  <a:srgbClr val="000000"/>
                </a:solidFill>
                <a:latin typeface="Arial"/>
                <a:cs typeface="Arial"/>
              </a:rPr>
              <a:t>Day</a:t>
            </a:r>
            <a:endParaRPr sz="4200">
              <a:latin typeface="Arial"/>
              <a:cs typeface="Arial"/>
            </a:endParaRPr>
          </a:p>
        </p:txBody>
      </p:sp>
      <p:sp>
        <p:nvSpPr>
          <p:cNvPr id="3" name="object 3"/>
          <p:cNvSpPr/>
          <p:nvPr/>
        </p:nvSpPr>
        <p:spPr>
          <a:xfrm>
            <a:off x="362227" y="2890933"/>
            <a:ext cx="3961653" cy="39616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55098" y="508000"/>
            <a:ext cx="635" cy="7976234"/>
          </a:xfrm>
          <a:custGeom>
            <a:avLst/>
            <a:gdLst/>
            <a:ahLst/>
            <a:cxnLst/>
            <a:rect l="l" t="t" r="r" b="b"/>
            <a:pathLst>
              <a:path w="634" h="7976234">
                <a:moveTo>
                  <a:pt x="127" y="0"/>
                </a:moveTo>
                <a:lnTo>
                  <a:pt x="0" y="7975630"/>
                </a:lnTo>
              </a:path>
            </a:pathLst>
          </a:custGeom>
          <a:ln w="12700">
            <a:solidFill>
              <a:srgbClr val="9A9A9A"/>
            </a:solidFill>
          </a:ln>
        </p:spPr>
        <p:txBody>
          <a:bodyPr wrap="square" lIns="0" tIns="0" rIns="0" bIns="0" rtlCol="0"/>
          <a:lstStyle/>
          <a:p>
            <a:endParaRPr/>
          </a:p>
        </p:txBody>
      </p:sp>
      <p:sp>
        <p:nvSpPr>
          <p:cNvPr id="3" name="object 3"/>
          <p:cNvSpPr/>
          <p:nvPr/>
        </p:nvSpPr>
        <p:spPr>
          <a:xfrm>
            <a:off x="9055097" y="4464050"/>
            <a:ext cx="3448685" cy="635"/>
          </a:xfrm>
          <a:custGeom>
            <a:avLst/>
            <a:gdLst/>
            <a:ahLst/>
            <a:cxnLst/>
            <a:rect l="l" t="t" r="r" b="b"/>
            <a:pathLst>
              <a:path w="3448684" h="635">
                <a:moveTo>
                  <a:pt x="0" y="0"/>
                </a:moveTo>
                <a:lnTo>
                  <a:pt x="3448502" y="58"/>
                </a:lnTo>
              </a:path>
            </a:pathLst>
          </a:custGeom>
          <a:ln w="12700">
            <a:solidFill>
              <a:srgbClr val="9A9A9A"/>
            </a:solidFill>
          </a:ln>
        </p:spPr>
        <p:txBody>
          <a:bodyPr wrap="square" lIns="0" tIns="0" rIns="0" bIns="0" rtlCol="0"/>
          <a:lstStyle/>
          <a:p>
            <a:endParaRPr/>
          </a:p>
        </p:txBody>
      </p:sp>
      <p:sp>
        <p:nvSpPr>
          <p:cNvPr id="4" name="object 4"/>
          <p:cNvSpPr/>
          <p:nvPr/>
        </p:nvSpPr>
        <p:spPr>
          <a:xfrm>
            <a:off x="9220200" y="4622800"/>
            <a:ext cx="3276600" cy="38608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220200" y="508000"/>
            <a:ext cx="3276600" cy="37973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20700" y="4728302"/>
            <a:ext cx="8369300" cy="3755297"/>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320800" y="1066800"/>
            <a:ext cx="6248400" cy="2167260"/>
          </a:xfrm>
          <a:prstGeom prst="rect">
            <a:avLst/>
          </a:prstGeom>
        </p:spPr>
        <p:txBody>
          <a:bodyPr vert="horz" wrap="square" lIns="0" tIns="12700" rIns="0" bIns="0" rtlCol="0">
            <a:spAutoFit/>
          </a:bodyPr>
          <a:lstStyle/>
          <a:p>
            <a:pPr marL="12700" marR="5080">
              <a:lnSpc>
                <a:spcPct val="100000"/>
              </a:lnSpc>
              <a:spcBef>
                <a:spcPts val="100"/>
              </a:spcBef>
            </a:pPr>
            <a:r>
              <a:rPr sz="3500" i="0" spc="-70" dirty="0" smtClean="0">
                <a:solidFill>
                  <a:srgbClr val="000000"/>
                </a:solidFill>
                <a:latin typeface="Arial"/>
                <a:cs typeface="Arial"/>
              </a:rPr>
              <a:t>off-line </a:t>
            </a:r>
            <a:r>
              <a:rPr lang="it-IT" sz="3500" i="0" spc="-130" dirty="0" smtClean="0">
                <a:solidFill>
                  <a:srgbClr val="000000"/>
                </a:solidFill>
              </a:rPr>
              <a:t>and</a:t>
            </a:r>
            <a:r>
              <a:rPr sz="3500" i="0" spc="-130" dirty="0" smtClean="0">
                <a:solidFill>
                  <a:srgbClr val="000000"/>
                </a:solidFill>
                <a:latin typeface="Arial"/>
                <a:cs typeface="Arial"/>
              </a:rPr>
              <a:t> </a:t>
            </a:r>
            <a:r>
              <a:rPr sz="3500" i="0" spc="-60" dirty="0">
                <a:solidFill>
                  <a:srgbClr val="000000"/>
                </a:solidFill>
                <a:latin typeface="Arial"/>
                <a:cs typeface="Arial"/>
              </a:rPr>
              <a:t>on-line </a:t>
            </a:r>
            <a:r>
              <a:rPr lang="it-IT" sz="3500" i="0" spc="-60" dirty="0" smtClean="0">
                <a:solidFill>
                  <a:srgbClr val="000000"/>
                </a:solidFill>
                <a:latin typeface="Arial"/>
                <a:cs typeface="Arial"/>
              </a:rPr>
              <a:t>event: European spectators interacting with each other about their experiences as active spectators</a:t>
            </a:r>
            <a:endParaRPr sz="35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55098" y="508000"/>
            <a:ext cx="635" cy="7976234"/>
          </a:xfrm>
          <a:custGeom>
            <a:avLst/>
            <a:gdLst/>
            <a:ahLst/>
            <a:cxnLst/>
            <a:rect l="l" t="t" r="r" b="b"/>
            <a:pathLst>
              <a:path w="634" h="7976234">
                <a:moveTo>
                  <a:pt x="127" y="0"/>
                </a:moveTo>
                <a:lnTo>
                  <a:pt x="0" y="7975630"/>
                </a:lnTo>
              </a:path>
            </a:pathLst>
          </a:custGeom>
          <a:ln w="12700">
            <a:solidFill>
              <a:srgbClr val="9A9A9A"/>
            </a:solidFill>
          </a:ln>
        </p:spPr>
        <p:txBody>
          <a:bodyPr wrap="square" lIns="0" tIns="0" rIns="0" bIns="0" rtlCol="0"/>
          <a:lstStyle/>
          <a:p>
            <a:endParaRPr/>
          </a:p>
        </p:txBody>
      </p:sp>
      <p:sp>
        <p:nvSpPr>
          <p:cNvPr id="3" name="object 3"/>
          <p:cNvSpPr/>
          <p:nvPr/>
        </p:nvSpPr>
        <p:spPr>
          <a:xfrm>
            <a:off x="9055097" y="4464050"/>
            <a:ext cx="3448685" cy="635"/>
          </a:xfrm>
          <a:custGeom>
            <a:avLst/>
            <a:gdLst/>
            <a:ahLst/>
            <a:cxnLst/>
            <a:rect l="l" t="t" r="r" b="b"/>
            <a:pathLst>
              <a:path w="3448684" h="635">
                <a:moveTo>
                  <a:pt x="0" y="0"/>
                </a:moveTo>
                <a:lnTo>
                  <a:pt x="3448502" y="58"/>
                </a:lnTo>
              </a:path>
            </a:pathLst>
          </a:custGeom>
          <a:ln w="12700">
            <a:solidFill>
              <a:srgbClr val="9A9A9A"/>
            </a:solidFill>
          </a:ln>
        </p:spPr>
        <p:txBody>
          <a:bodyPr wrap="square" lIns="0" tIns="0" rIns="0" bIns="0" rtlCol="0"/>
          <a:lstStyle/>
          <a:p>
            <a:endParaRPr/>
          </a:p>
        </p:txBody>
      </p:sp>
      <p:sp>
        <p:nvSpPr>
          <p:cNvPr id="4" name="object 4"/>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978900" y="5367866"/>
            <a:ext cx="3196167" cy="38607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5018" y="100276"/>
            <a:ext cx="3276588" cy="312245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088591" y="5373687"/>
            <a:ext cx="3276587" cy="312245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92618" y="3315493"/>
            <a:ext cx="3276588" cy="3122455"/>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44635" y="6530710"/>
            <a:ext cx="3276588" cy="3122454"/>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445878" y="365125"/>
            <a:ext cx="4298077" cy="409589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3869382" y="1230576"/>
            <a:ext cx="3633532" cy="321151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1500" y="4749800"/>
            <a:ext cx="11868150" cy="635"/>
          </a:xfrm>
          <a:custGeom>
            <a:avLst/>
            <a:gdLst/>
            <a:ahLst/>
            <a:cxnLst/>
            <a:rect l="l" t="t" r="r" b="b"/>
            <a:pathLst>
              <a:path w="11868150" h="635">
                <a:moveTo>
                  <a:pt x="0" y="0"/>
                </a:moveTo>
                <a:lnTo>
                  <a:pt x="11868092" y="128"/>
                </a:lnTo>
              </a:path>
            </a:pathLst>
          </a:custGeom>
          <a:ln w="12699">
            <a:solidFill>
              <a:srgbClr val="9A9A9A"/>
            </a:solidFill>
          </a:ln>
        </p:spPr>
        <p:txBody>
          <a:bodyPr wrap="square" lIns="0" tIns="0" rIns="0" bIns="0" rtlCol="0"/>
          <a:lstStyle/>
          <a:p>
            <a:endParaRPr/>
          </a:p>
        </p:txBody>
      </p:sp>
      <p:sp>
        <p:nvSpPr>
          <p:cNvPr id="3" name="object 3"/>
          <p:cNvSpPr/>
          <p:nvPr/>
        </p:nvSpPr>
        <p:spPr>
          <a:xfrm>
            <a:off x="396094" y="5297236"/>
            <a:ext cx="3961653" cy="396165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09600" y="1397000"/>
            <a:ext cx="11791315" cy="936154"/>
          </a:xfrm>
          <a:prstGeom prst="rect">
            <a:avLst/>
          </a:prstGeom>
        </p:spPr>
        <p:txBody>
          <a:bodyPr vert="horz" wrap="square" lIns="0" tIns="12700" rIns="0" bIns="0" rtlCol="0">
            <a:spAutoFit/>
          </a:bodyPr>
          <a:lstStyle/>
          <a:p>
            <a:pPr marL="12700" marR="5080" algn="just">
              <a:lnSpc>
                <a:spcPct val="100000"/>
              </a:lnSpc>
              <a:spcBef>
                <a:spcPts val="100"/>
              </a:spcBef>
            </a:pPr>
            <a:r>
              <a:rPr sz="2000" b="1" dirty="0">
                <a:latin typeface="Times New Roman"/>
                <a:cs typeface="Times New Roman"/>
              </a:rPr>
              <a:t>Be </a:t>
            </a:r>
            <a:r>
              <a:rPr sz="2000" b="1" spc="-5" dirty="0">
                <a:latin typeface="Times New Roman"/>
                <a:cs typeface="Times New Roman"/>
              </a:rPr>
              <a:t>SpectACTive! </a:t>
            </a:r>
            <a:r>
              <a:rPr lang="it-IT" sz="2000" spc="-5" dirty="0" err="1" smtClean="0">
                <a:latin typeface="Times New Roman"/>
                <a:cs typeface="Times New Roman"/>
              </a:rPr>
              <a:t>is</a:t>
            </a:r>
            <a:r>
              <a:rPr lang="it-IT" sz="2000" spc="-5" dirty="0" smtClean="0">
                <a:latin typeface="Times New Roman"/>
                <a:cs typeface="Times New Roman"/>
              </a:rPr>
              <a:t> an EU large scale </a:t>
            </a:r>
            <a:r>
              <a:rPr lang="it-IT" sz="2000" spc="-5" dirty="0" err="1" smtClean="0">
                <a:latin typeface="Times New Roman"/>
                <a:cs typeface="Times New Roman"/>
              </a:rPr>
              <a:t>cooperation</a:t>
            </a:r>
            <a:r>
              <a:rPr lang="it-IT" sz="2000" spc="-5" dirty="0" smtClean="0">
                <a:latin typeface="Times New Roman"/>
                <a:cs typeface="Times New Roman"/>
              </a:rPr>
              <a:t> </a:t>
            </a:r>
            <a:r>
              <a:rPr lang="it-IT" sz="2000" spc="-5" dirty="0" err="1" smtClean="0">
                <a:latin typeface="Times New Roman"/>
                <a:cs typeface="Times New Roman"/>
              </a:rPr>
              <a:t>project</a:t>
            </a:r>
            <a:r>
              <a:rPr sz="2000" dirty="0" smtClean="0">
                <a:latin typeface="Times New Roman"/>
                <a:cs typeface="Times New Roman"/>
              </a:rPr>
              <a:t>– </a:t>
            </a:r>
            <a:r>
              <a:rPr sz="2000" spc="-15" dirty="0" smtClean="0">
                <a:latin typeface="Times New Roman"/>
                <a:cs typeface="Times New Roman"/>
              </a:rPr>
              <a:t>co</a:t>
            </a:r>
            <a:r>
              <a:rPr lang="it-IT" sz="2000" spc="-15" dirty="0" smtClean="0">
                <a:latin typeface="Times New Roman"/>
                <a:cs typeface="Times New Roman"/>
              </a:rPr>
              <a:t>-f</a:t>
            </a:r>
            <a:r>
              <a:rPr sz="2000" spc="-15" dirty="0" err="1" smtClean="0">
                <a:latin typeface="Times New Roman"/>
                <a:cs typeface="Times New Roman"/>
              </a:rPr>
              <a:t>inan</a:t>
            </a:r>
            <a:r>
              <a:rPr lang="it-IT" sz="2000" spc="-15" dirty="0" err="1" smtClean="0">
                <a:latin typeface="Times New Roman"/>
                <a:cs typeface="Times New Roman"/>
              </a:rPr>
              <a:t>ced</a:t>
            </a:r>
            <a:r>
              <a:rPr lang="it-IT" sz="2000" spc="-15" dirty="0" smtClean="0">
                <a:latin typeface="Times New Roman"/>
                <a:cs typeface="Times New Roman"/>
              </a:rPr>
              <a:t> by the European </a:t>
            </a:r>
            <a:r>
              <a:rPr lang="it-IT" sz="2000" spc="-15" dirty="0" err="1" smtClean="0">
                <a:latin typeface="Times New Roman"/>
                <a:cs typeface="Times New Roman"/>
              </a:rPr>
              <a:t>Commission</a:t>
            </a:r>
            <a:r>
              <a:rPr lang="it-IT" sz="2000" spc="-15" dirty="0" smtClean="0">
                <a:latin typeface="Times New Roman"/>
                <a:cs typeface="Times New Roman"/>
              </a:rPr>
              <a:t> </a:t>
            </a:r>
            <a:r>
              <a:rPr lang="it-IT" sz="2000" spc="-15" dirty="0" err="1" smtClean="0">
                <a:latin typeface="Times New Roman"/>
                <a:cs typeface="Times New Roman"/>
              </a:rPr>
              <a:t>program</a:t>
            </a:r>
            <a:r>
              <a:rPr lang="it-IT" sz="2000" spc="-15" dirty="0" smtClean="0">
                <a:latin typeface="Times New Roman"/>
                <a:cs typeface="Times New Roman"/>
              </a:rPr>
              <a:t> </a:t>
            </a:r>
            <a:r>
              <a:rPr sz="2000" spc="-5" dirty="0" smtClean="0">
                <a:latin typeface="Times New Roman"/>
                <a:cs typeface="Times New Roman"/>
              </a:rPr>
              <a:t>Creative  Europe</a:t>
            </a:r>
            <a:r>
              <a:rPr sz="2000" dirty="0" smtClean="0">
                <a:latin typeface="Times New Roman"/>
                <a:cs typeface="Times New Roman"/>
              </a:rPr>
              <a:t>– </a:t>
            </a:r>
            <a:r>
              <a:rPr lang="it-IT" sz="2000" dirty="0" smtClean="0">
                <a:latin typeface="Times New Roman"/>
                <a:cs typeface="Times New Roman"/>
              </a:rPr>
              <a:t>working on the performing arts sector, through artistic productions and participatory practices, engaging </a:t>
            </a:r>
            <a:r>
              <a:rPr lang="it-IT" sz="2000" spc="-5" dirty="0" smtClean="0">
                <a:latin typeface="Times New Roman"/>
                <a:cs typeface="Times New Roman"/>
              </a:rPr>
              <a:t>spectators in t</a:t>
            </a:r>
            <a:r>
              <a:rPr sz="2000" spc="-5" dirty="0" smtClean="0">
                <a:latin typeface="Times New Roman"/>
                <a:cs typeface="Times New Roman"/>
              </a:rPr>
              <a:t>he</a:t>
            </a:r>
            <a:r>
              <a:rPr lang="it-IT" sz="2000" spc="-5" dirty="0" smtClean="0">
                <a:latin typeface="Times New Roman"/>
                <a:cs typeface="Times New Roman"/>
              </a:rPr>
              <a:t> creative process. </a:t>
            </a:r>
            <a:endParaRPr sz="2000" dirty="0">
              <a:latin typeface="Times New Roman"/>
              <a:cs typeface="Times New Roman"/>
            </a:endParaRPr>
          </a:p>
        </p:txBody>
      </p:sp>
      <p:sp>
        <p:nvSpPr>
          <p:cNvPr id="5" name="object 5"/>
          <p:cNvSpPr/>
          <p:nvPr/>
        </p:nvSpPr>
        <p:spPr>
          <a:xfrm>
            <a:off x="6268130" y="3038030"/>
            <a:ext cx="6093358" cy="1146985"/>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5088891" y="6073886"/>
            <a:ext cx="7338059" cy="1779974"/>
          </a:xfrm>
          <a:prstGeom prst="rect">
            <a:avLst/>
          </a:prstGeom>
        </p:spPr>
        <p:txBody>
          <a:bodyPr vert="horz" wrap="square" lIns="0" tIns="12700" rIns="0" bIns="0" rtlCol="0">
            <a:spAutoFit/>
          </a:bodyPr>
          <a:lstStyle/>
          <a:p>
            <a:pPr marL="12700" algn="just">
              <a:lnSpc>
                <a:spcPct val="100000"/>
              </a:lnSpc>
              <a:spcBef>
                <a:spcPts val="100"/>
              </a:spcBef>
            </a:pPr>
            <a:r>
              <a:rPr lang="it-IT" sz="3400" b="1" spc="-60" dirty="0" smtClean="0">
                <a:latin typeface="Times New Roman"/>
                <a:cs typeface="Times New Roman"/>
              </a:rPr>
              <a:t>ACTIVE SPECTATORS </a:t>
            </a:r>
          </a:p>
          <a:p>
            <a:pPr marL="12700" algn="just">
              <a:lnSpc>
                <a:spcPct val="100000"/>
              </a:lnSpc>
              <a:spcBef>
                <a:spcPts val="100"/>
              </a:spcBef>
            </a:pPr>
            <a:r>
              <a:rPr lang="it-IT" sz="2000" spc="-5" dirty="0" smtClean="0">
                <a:latin typeface="Times New Roman"/>
                <a:cs typeface="Times New Roman"/>
              </a:rPr>
              <a:t>Active Spectators participate in programming, with groups of spectators selecting productions to be programmed at the partner theatres or festivals. Spectator groups also engage in dialogue with artists during creative residencies where co-productions are developed</a:t>
            </a:r>
            <a:r>
              <a:rPr sz="2000" spc="-5" dirty="0" smtClean="0">
                <a:latin typeface="Times New Roman"/>
                <a:cs typeface="Times New Roman"/>
              </a:rPr>
              <a:t>.</a:t>
            </a:r>
            <a:endParaRPr sz="2000"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533400"/>
            <a:ext cx="3090545" cy="833119"/>
          </a:xfrm>
          <a:prstGeom prst="rect">
            <a:avLst/>
          </a:prstGeom>
        </p:spPr>
        <p:txBody>
          <a:bodyPr vert="horz" wrap="square" lIns="0" tIns="12700" rIns="0" bIns="0" rtlCol="0">
            <a:spAutoFit/>
          </a:bodyPr>
          <a:lstStyle/>
          <a:p>
            <a:pPr marL="12700">
              <a:lnSpc>
                <a:spcPct val="100000"/>
              </a:lnSpc>
              <a:spcBef>
                <a:spcPts val="100"/>
              </a:spcBef>
            </a:pPr>
            <a:r>
              <a:rPr sz="5300" b="1" i="0" spc="-20" dirty="0">
                <a:solidFill>
                  <a:srgbClr val="000000"/>
                </a:solidFill>
                <a:latin typeface="Arial"/>
                <a:cs typeface="Arial"/>
              </a:rPr>
              <a:t>Follow</a:t>
            </a:r>
            <a:r>
              <a:rPr sz="5300" b="1" i="0" spc="-85" dirty="0">
                <a:solidFill>
                  <a:srgbClr val="000000"/>
                </a:solidFill>
                <a:latin typeface="Arial"/>
                <a:cs typeface="Arial"/>
              </a:rPr>
              <a:t> </a:t>
            </a:r>
            <a:r>
              <a:rPr sz="5300" b="1" i="0" spc="-100" dirty="0">
                <a:solidFill>
                  <a:srgbClr val="000000"/>
                </a:solidFill>
                <a:latin typeface="Arial"/>
                <a:cs typeface="Arial"/>
              </a:rPr>
              <a:t>us</a:t>
            </a:r>
            <a:endParaRPr sz="5300">
              <a:latin typeface="Arial"/>
              <a:cs typeface="Arial"/>
            </a:endParaRPr>
          </a:p>
        </p:txBody>
      </p:sp>
      <p:sp>
        <p:nvSpPr>
          <p:cNvPr id="3" name="object 3"/>
          <p:cNvSpPr txBox="1"/>
          <p:nvPr/>
        </p:nvSpPr>
        <p:spPr>
          <a:xfrm>
            <a:off x="1524000" y="1930400"/>
            <a:ext cx="8837295" cy="3926840"/>
          </a:xfrm>
          <a:prstGeom prst="rect">
            <a:avLst/>
          </a:prstGeom>
        </p:spPr>
        <p:txBody>
          <a:bodyPr vert="horz" wrap="square" lIns="0" tIns="12700" rIns="0" bIns="0" rtlCol="0">
            <a:spAutoFit/>
          </a:bodyPr>
          <a:lstStyle/>
          <a:p>
            <a:pPr marL="12700">
              <a:lnSpc>
                <a:spcPct val="100000"/>
              </a:lnSpc>
              <a:spcBef>
                <a:spcPts val="100"/>
              </a:spcBef>
            </a:pPr>
            <a:r>
              <a:rPr sz="3600" b="1" spc="30" dirty="0">
                <a:latin typeface="Arial"/>
                <a:cs typeface="Arial"/>
              </a:rPr>
              <a:t>facebook</a:t>
            </a:r>
            <a:endParaRPr sz="3600">
              <a:latin typeface="Arial"/>
              <a:cs typeface="Arial"/>
            </a:endParaRPr>
          </a:p>
          <a:p>
            <a:pPr marL="12700">
              <a:lnSpc>
                <a:spcPct val="100000"/>
              </a:lnSpc>
              <a:spcBef>
                <a:spcPts val="80"/>
              </a:spcBef>
            </a:pPr>
            <a:r>
              <a:rPr sz="3600" spc="-70" dirty="0">
                <a:latin typeface="Arial"/>
                <a:cs typeface="Arial"/>
              </a:rPr>
              <a:t>Be </a:t>
            </a:r>
            <a:r>
              <a:rPr sz="3600" spc="-80" dirty="0">
                <a:latin typeface="Arial"/>
                <a:cs typeface="Arial"/>
              </a:rPr>
              <a:t>SpectACTive! </a:t>
            </a:r>
            <a:r>
              <a:rPr sz="3600" spc="195" dirty="0">
                <a:latin typeface="Arial"/>
                <a:cs typeface="Arial"/>
              </a:rPr>
              <a:t>/ </a:t>
            </a:r>
            <a:r>
              <a:rPr sz="3600" spc="-95" dirty="0">
                <a:latin typeface="Arial"/>
                <a:cs typeface="Arial"/>
              </a:rPr>
              <a:t>European </a:t>
            </a:r>
            <a:r>
              <a:rPr sz="3600" spc="-30" dirty="0">
                <a:latin typeface="Arial"/>
                <a:cs typeface="Arial"/>
              </a:rPr>
              <a:t>Spectators</a:t>
            </a:r>
            <a:r>
              <a:rPr sz="3600" spc="60" dirty="0">
                <a:latin typeface="Arial"/>
                <a:cs typeface="Arial"/>
              </a:rPr>
              <a:t> </a:t>
            </a:r>
            <a:r>
              <a:rPr sz="3600" spc="-135" dirty="0">
                <a:latin typeface="Arial"/>
                <a:cs typeface="Arial"/>
              </a:rPr>
              <a:t>Day</a:t>
            </a:r>
            <a:endParaRPr sz="3600">
              <a:latin typeface="Arial"/>
              <a:cs typeface="Arial"/>
            </a:endParaRPr>
          </a:p>
          <a:p>
            <a:pPr>
              <a:lnSpc>
                <a:spcPct val="100000"/>
              </a:lnSpc>
              <a:spcBef>
                <a:spcPts val="50"/>
              </a:spcBef>
            </a:pPr>
            <a:endParaRPr sz="3850">
              <a:latin typeface="Times New Roman"/>
              <a:cs typeface="Times New Roman"/>
            </a:endParaRPr>
          </a:p>
          <a:p>
            <a:pPr marL="12700">
              <a:lnSpc>
                <a:spcPct val="100000"/>
              </a:lnSpc>
            </a:pPr>
            <a:r>
              <a:rPr sz="3600" b="1" spc="5" dirty="0">
                <a:latin typeface="Arial"/>
                <a:cs typeface="Arial"/>
              </a:rPr>
              <a:t>instagram </a:t>
            </a:r>
            <a:r>
              <a:rPr sz="3600" spc="-135" dirty="0">
                <a:latin typeface="Arial"/>
                <a:cs typeface="Arial"/>
              </a:rPr>
              <a:t>e</a:t>
            </a:r>
            <a:r>
              <a:rPr sz="3600" spc="-10" dirty="0">
                <a:latin typeface="Arial"/>
                <a:cs typeface="Arial"/>
              </a:rPr>
              <a:t> </a:t>
            </a:r>
            <a:r>
              <a:rPr sz="3600" b="1" spc="45" dirty="0">
                <a:latin typeface="Arial"/>
                <a:cs typeface="Arial"/>
              </a:rPr>
              <a:t>twitter</a:t>
            </a:r>
            <a:endParaRPr sz="3600">
              <a:latin typeface="Arial"/>
              <a:cs typeface="Arial"/>
            </a:endParaRPr>
          </a:p>
          <a:p>
            <a:pPr marL="12700">
              <a:lnSpc>
                <a:spcPct val="100000"/>
              </a:lnSpc>
              <a:spcBef>
                <a:spcPts val="80"/>
              </a:spcBef>
            </a:pPr>
            <a:r>
              <a:rPr sz="3600" spc="-90" dirty="0">
                <a:latin typeface="Arial"/>
                <a:cs typeface="Arial"/>
              </a:rPr>
              <a:t>@bespectactive</a:t>
            </a:r>
            <a:endParaRPr sz="3600">
              <a:latin typeface="Arial"/>
              <a:cs typeface="Arial"/>
            </a:endParaRPr>
          </a:p>
          <a:p>
            <a:pPr>
              <a:lnSpc>
                <a:spcPct val="100000"/>
              </a:lnSpc>
              <a:spcBef>
                <a:spcPts val="55"/>
              </a:spcBef>
            </a:pPr>
            <a:endParaRPr sz="3850">
              <a:latin typeface="Times New Roman"/>
              <a:cs typeface="Times New Roman"/>
            </a:endParaRPr>
          </a:p>
          <a:p>
            <a:pPr marL="12700">
              <a:lnSpc>
                <a:spcPct val="100000"/>
              </a:lnSpc>
            </a:pPr>
            <a:r>
              <a:rPr sz="3600" u="heavy" spc="-35" dirty="0">
                <a:uFill>
                  <a:solidFill>
                    <a:srgbClr val="000000"/>
                  </a:solidFill>
                </a:uFill>
                <a:latin typeface="Arial"/>
                <a:cs typeface="Arial"/>
                <a:hlinkClick r:id="rId2"/>
              </a:rPr>
              <a:t>www.bespectactive.eu</a:t>
            </a:r>
            <a:endParaRPr sz="36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75200" y="4648200"/>
            <a:ext cx="3784600" cy="659155"/>
          </a:xfrm>
          <a:prstGeom prst="rect">
            <a:avLst/>
          </a:prstGeom>
        </p:spPr>
        <p:txBody>
          <a:bodyPr vert="horz" wrap="square" lIns="0" tIns="12700" rIns="0" bIns="0" rtlCol="0">
            <a:spAutoFit/>
          </a:bodyPr>
          <a:lstStyle/>
          <a:p>
            <a:pPr marL="12700">
              <a:lnSpc>
                <a:spcPct val="100000"/>
              </a:lnSpc>
              <a:spcBef>
                <a:spcPts val="100"/>
              </a:spcBef>
            </a:pPr>
            <a:r>
              <a:rPr lang="it-IT" sz="4200" spc="-160" dirty="0" smtClean="0">
                <a:latin typeface="Arial"/>
                <a:cs typeface="Arial"/>
              </a:rPr>
              <a:t>the</a:t>
            </a:r>
            <a:r>
              <a:rPr sz="4200" spc="-65" dirty="0" smtClean="0">
                <a:latin typeface="Arial"/>
                <a:cs typeface="Arial"/>
              </a:rPr>
              <a:t> </a:t>
            </a:r>
            <a:r>
              <a:rPr sz="4200" spc="-60" dirty="0">
                <a:latin typeface="Arial"/>
                <a:cs typeface="Arial"/>
              </a:rPr>
              <a:t>partnership</a:t>
            </a:r>
            <a:endParaRPr sz="4200" dirty="0">
              <a:latin typeface="Arial"/>
              <a:cs typeface="Arial"/>
            </a:endParaRPr>
          </a:p>
        </p:txBody>
      </p:sp>
      <p:sp>
        <p:nvSpPr>
          <p:cNvPr id="3" name="object 3"/>
          <p:cNvSpPr/>
          <p:nvPr/>
        </p:nvSpPr>
        <p:spPr>
          <a:xfrm>
            <a:off x="362227" y="3011236"/>
            <a:ext cx="3961653" cy="39616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5117" y="1136526"/>
            <a:ext cx="12634564" cy="77443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5117" y="1136526"/>
            <a:ext cx="12634564" cy="77443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6212840" cy="9753600"/>
          </a:xfrm>
          <a:custGeom>
            <a:avLst/>
            <a:gdLst/>
            <a:ahLst/>
            <a:cxnLst/>
            <a:rect l="l" t="t" r="r" b="b"/>
            <a:pathLst>
              <a:path w="6212840" h="9753600">
                <a:moveTo>
                  <a:pt x="0" y="9753600"/>
                </a:moveTo>
                <a:lnTo>
                  <a:pt x="0" y="0"/>
                </a:lnTo>
                <a:lnTo>
                  <a:pt x="6212813" y="0"/>
                </a:lnTo>
                <a:lnTo>
                  <a:pt x="6212813" y="9753600"/>
                </a:lnTo>
                <a:lnTo>
                  <a:pt x="0" y="975360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419100" y="263850"/>
            <a:ext cx="4254500" cy="878061"/>
          </a:xfrm>
          <a:prstGeom prst="rect">
            <a:avLst/>
          </a:prstGeom>
        </p:spPr>
        <p:txBody>
          <a:bodyPr vert="horz" wrap="square" lIns="0" tIns="7620" rIns="0" bIns="0" rtlCol="0">
            <a:spAutoFit/>
          </a:bodyPr>
          <a:lstStyle/>
          <a:p>
            <a:pPr marL="12700" marR="5080">
              <a:lnSpc>
                <a:spcPct val="101200"/>
              </a:lnSpc>
              <a:spcBef>
                <a:spcPts val="60"/>
              </a:spcBef>
            </a:pPr>
            <a:r>
              <a:rPr lang="it-IT" sz="2800" b="1" i="0" dirty="0" smtClean="0">
                <a:solidFill>
                  <a:srgbClr val="000000"/>
                </a:solidFill>
                <a:latin typeface="Times New Roman"/>
                <a:cs typeface="Times New Roman"/>
              </a:rPr>
              <a:t>from</a:t>
            </a:r>
            <a:r>
              <a:rPr sz="2800" b="1" i="0" dirty="0" smtClean="0">
                <a:solidFill>
                  <a:srgbClr val="000000"/>
                </a:solidFill>
                <a:latin typeface="Times New Roman"/>
                <a:cs typeface="Times New Roman"/>
              </a:rPr>
              <a:t> </a:t>
            </a:r>
            <a:r>
              <a:rPr sz="2800" b="1" i="0" dirty="0">
                <a:solidFill>
                  <a:srgbClr val="000000"/>
                </a:solidFill>
                <a:latin typeface="Times New Roman"/>
                <a:cs typeface="Times New Roman"/>
              </a:rPr>
              <a:t>12 </a:t>
            </a:r>
            <a:r>
              <a:rPr lang="it-IT" sz="2800" b="1" i="0" dirty="0" smtClean="0">
                <a:solidFill>
                  <a:srgbClr val="000000"/>
                </a:solidFill>
                <a:latin typeface="Times New Roman"/>
                <a:cs typeface="Times New Roman"/>
              </a:rPr>
              <a:t>to</a:t>
            </a:r>
            <a:r>
              <a:rPr sz="2800" b="1" i="0" dirty="0" smtClean="0">
                <a:solidFill>
                  <a:srgbClr val="000000"/>
                </a:solidFill>
                <a:latin typeface="Times New Roman"/>
                <a:cs typeface="Times New Roman"/>
              </a:rPr>
              <a:t> </a:t>
            </a:r>
            <a:r>
              <a:rPr sz="2800" b="1" i="0" dirty="0">
                <a:solidFill>
                  <a:srgbClr val="000000"/>
                </a:solidFill>
                <a:latin typeface="Times New Roman"/>
                <a:cs typeface="Times New Roman"/>
              </a:rPr>
              <a:t>19</a:t>
            </a:r>
            <a:r>
              <a:rPr sz="2800" b="1" i="0" spc="-75" dirty="0">
                <a:solidFill>
                  <a:srgbClr val="000000"/>
                </a:solidFill>
                <a:latin typeface="Times New Roman"/>
                <a:cs typeface="Times New Roman"/>
              </a:rPr>
              <a:t> </a:t>
            </a:r>
            <a:r>
              <a:rPr sz="2800" b="1" i="0" spc="-5" dirty="0" smtClean="0">
                <a:solidFill>
                  <a:srgbClr val="000000"/>
                </a:solidFill>
                <a:latin typeface="Times New Roman"/>
                <a:cs typeface="Times New Roman"/>
              </a:rPr>
              <a:t>partners</a:t>
            </a:r>
            <a:r>
              <a:rPr lang="it-IT" sz="2800" b="1" i="0" spc="-5" dirty="0" smtClean="0">
                <a:solidFill>
                  <a:srgbClr val="000000"/>
                </a:solidFill>
                <a:latin typeface="Times New Roman"/>
                <a:cs typeface="Times New Roman"/>
              </a:rPr>
              <a:t/>
            </a:r>
            <a:br>
              <a:rPr lang="it-IT" sz="2800" b="1" i="0" spc="-5" dirty="0" smtClean="0">
                <a:solidFill>
                  <a:srgbClr val="000000"/>
                </a:solidFill>
                <a:latin typeface="Times New Roman"/>
                <a:cs typeface="Times New Roman"/>
              </a:rPr>
            </a:br>
            <a:r>
              <a:rPr lang="it-IT" sz="2800" b="1" i="0" spc="-5" dirty="0" err="1" smtClean="0">
                <a:solidFill>
                  <a:srgbClr val="000000"/>
                </a:solidFill>
                <a:latin typeface="Times New Roman"/>
                <a:cs typeface="Times New Roman"/>
              </a:rPr>
              <a:t>located</a:t>
            </a:r>
            <a:r>
              <a:rPr lang="it-IT" sz="2800" b="1" i="0" spc="-5" dirty="0" smtClean="0">
                <a:solidFill>
                  <a:srgbClr val="000000"/>
                </a:solidFill>
                <a:latin typeface="Times New Roman"/>
                <a:cs typeface="Times New Roman"/>
              </a:rPr>
              <a:t> </a:t>
            </a:r>
            <a:r>
              <a:rPr sz="2800" b="1" i="0" spc="-5" dirty="0" smtClean="0">
                <a:solidFill>
                  <a:srgbClr val="000000"/>
                </a:solidFill>
                <a:latin typeface="Times New Roman"/>
                <a:cs typeface="Times New Roman"/>
              </a:rPr>
              <a:t>in </a:t>
            </a:r>
            <a:r>
              <a:rPr sz="2800" b="1" i="0" dirty="0" smtClean="0">
                <a:solidFill>
                  <a:srgbClr val="000000"/>
                </a:solidFill>
                <a:latin typeface="Times New Roman"/>
                <a:cs typeface="Times New Roman"/>
              </a:rPr>
              <a:t>1</a:t>
            </a:r>
            <a:r>
              <a:rPr lang="it-IT" sz="2800" b="1" i="0" dirty="0" smtClean="0">
                <a:solidFill>
                  <a:srgbClr val="000000"/>
                </a:solidFill>
                <a:latin typeface="Times New Roman"/>
                <a:cs typeface="Times New Roman"/>
              </a:rPr>
              <a:t>5 </a:t>
            </a:r>
            <a:r>
              <a:rPr sz="2800" b="1" i="0" spc="-5" dirty="0" err="1" smtClean="0">
                <a:solidFill>
                  <a:srgbClr val="000000"/>
                </a:solidFill>
                <a:latin typeface="Times New Roman"/>
                <a:cs typeface="Times New Roman"/>
              </a:rPr>
              <a:t>cit</a:t>
            </a:r>
            <a:r>
              <a:rPr lang="it-IT" sz="2800" b="1" i="0" spc="-5" dirty="0" err="1" smtClean="0">
                <a:solidFill>
                  <a:srgbClr val="000000"/>
                </a:solidFill>
                <a:latin typeface="Times New Roman"/>
                <a:cs typeface="Times New Roman"/>
              </a:rPr>
              <a:t>ies</a:t>
            </a:r>
            <a:endParaRPr sz="2800" dirty="0">
              <a:latin typeface="Times New Roman"/>
              <a:cs typeface="Times New Roman"/>
            </a:endParaRPr>
          </a:p>
        </p:txBody>
      </p:sp>
      <p:sp>
        <p:nvSpPr>
          <p:cNvPr id="5" name="object 5"/>
          <p:cNvSpPr txBox="1"/>
          <p:nvPr/>
        </p:nvSpPr>
        <p:spPr>
          <a:xfrm>
            <a:off x="419100" y="1104900"/>
            <a:ext cx="8388350" cy="8171468"/>
          </a:xfrm>
          <a:prstGeom prst="rect">
            <a:avLst/>
          </a:prstGeom>
        </p:spPr>
        <p:txBody>
          <a:bodyPr vert="horz" wrap="square" lIns="0" tIns="12700" rIns="0" bIns="0" rtlCol="0">
            <a:spAutoFit/>
          </a:bodyPr>
          <a:lstStyle/>
          <a:p>
            <a:pPr marL="12700">
              <a:lnSpc>
                <a:spcPct val="100000"/>
              </a:lnSpc>
              <a:spcBef>
                <a:spcPts val="100"/>
              </a:spcBef>
            </a:pPr>
            <a:r>
              <a:rPr sz="2800" b="1" dirty="0">
                <a:latin typeface="Times New Roman"/>
                <a:cs typeface="Times New Roman"/>
              </a:rPr>
              <a:t>15 </a:t>
            </a:r>
            <a:r>
              <a:rPr sz="2800" b="1" spc="-5" dirty="0" smtClean="0">
                <a:latin typeface="Times New Roman"/>
                <a:cs typeface="Times New Roman"/>
              </a:rPr>
              <a:t>di</a:t>
            </a:r>
            <a:r>
              <a:rPr lang="it-IT" sz="2800" b="1" spc="-5" dirty="0" err="1" smtClean="0">
                <a:latin typeface="Times New Roman"/>
                <a:cs typeface="Times New Roman"/>
              </a:rPr>
              <a:t>fferent</a:t>
            </a:r>
            <a:r>
              <a:rPr lang="it-IT" sz="2800" b="1" spc="-5" dirty="0" smtClean="0">
                <a:latin typeface="Times New Roman"/>
                <a:cs typeface="Times New Roman"/>
              </a:rPr>
              <a:t> European </a:t>
            </a:r>
            <a:r>
              <a:rPr lang="it-IT" sz="2800" b="1" spc="-5" dirty="0" err="1" smtClean="0">
                <a:latin typeface="Times New Roman"/>
                <a:cs typeface="Times New Roman"/>
              </a:rPr>
              <a:t>States</a:t>
            </a:r>
            <a:r>
              <a:rPr sz="2800" b="1" spc="-10" dirty="0" smtClean="0">
                <a:latin typeface="Times New Roman"/>
                <a:cs typeface="Times New Roman"/>
              </a:rPr>
              <a:t> </a:t>
            </a:r>
            <a:r>
              <a:rPr sz="2800" b="1" dirty="0" smtClean="0">
                <a:latin typeface="Times New Roman"/>
                <a:cs typeface="Times New Roman"/>
              </a:rPr>
              <a:t>(8 </a:t>
            </a:r>
            <a:r>
              <a:rPr lang="it-IT" sz="2800" b="1" dirty="0" smtClean="0">
                <a:latin typeface="Times New Roman"/>
                <a:cs typeface="Times New Roman"/>
              </a:rPr>
              <a:t>in the </a:t>
            </a:r>
            <a:r>
              <a:rPr lang="it-IT" sz="2800" b="1" dirty="0" err="1" smtClean="0">
                <a:latin typeface="Times New Roman"/>
                <a:cs typeface="Times New Roman"/>
              </a:rPr>
              <a:t>previous</a:t>
            </a:r>
            <a:r>
              <a:rPr lang="it-IT" sz="2800" b="1" dirty="0" smtClean="0">
                <a:latin typeface="Times New Roman"/>
                <a:cs typeface="Times New Roman"/>
              </a:rPr>
              <a:t> </a:t>
            </a:r>
            <a:r>
              <a:rPr lang="it-IT" sz="2800" b="1" dirty="0" err="1" smtClean="0">
                <a:latin typeface="Times New Roman"/>
                <a:cs typeface="Times New Roman"/>
              </a:rPr>
              <a:t>edition</a:t>
            </a:r>
            <a:r>
              <a:rPr sz="2800" b="1" spc="-5" dirty="0" smtClean="0">
                <a:latin typeface="Times New Roman"/>
                <a:cs typeface="Times New Roman"/>
              </a:rPr>
              <a:t>)</a:t>
            </a:r>
            <a:r>
              <a:rPr sz="2000" b="1" u="heavy" spc="-15" dirty="0" smtClean="0">
                <a:uFill>
                  <a:solidFill>
                    <a:srgbClr val="000000"/>
                  </a:solidFill>
                </a:uFill>
                <a:latin typeface="Times New Roman"/>
                <a:cs typeface="Times New Roman"/>
              </a:rPr>
              <a:t> </a:t>
            </a:r>
            <a:endParaRPr lang="it-IT" sz="2000" b="1" u="heavy" spc="-15" dirty="0" smtClean="0">
              <a:uFill>
                <a:solidFill>
                  <a:srgbClr val="000000"/>
                </a:solidFill>
              </a:uFill>
              <a:latin typeface="Times New Roman"/>
              <a:cs typeface="Times New Roman"/>
            </a:endParaRPr>
          </a:p>
          <a:p>
            <a:pPr marL="12700">
              <a:lnSpc>
                <a:spcPct val="100000"/>
              </a:lnSpc>
              <a:spcBef>
                <a:spcPts val="100"/>
              </a:spcBef>
            </a:pPr>
            <a:endParaRPr lang="it-IT" sz="2000" b="1" u="heavy" spc="-15" dirty="0">
              <a:uFill>
                <a:solidFill>
                  <a:srgbClr val="000000"/>
                </a:solidFill>
              </a:uFill>
              <a:latin typeface="Times New Roman"/>
              <a:cs typeface="Times New Roman"/>
            </a:endParaRPr>
          </a:p>
          <a:p>
            <a:pPr marL="12700">
              <a:lnSpc>
                <a:spcPct val="100000"/>
              </a:lnSpc>
              <a:spcBef>
                <a:spcPts val="100"/>
              </a:spcBef>
            </a:pPr>
            <a:r>
              <a:rPr lang="it-IT" sz="2000" b="1" u="heavy" spc="-5" dirty="0" err="1" smtClean="0">
                <a:uFill>
                  <a:solidFill>
                    <a:srgbClr val="000000"/>
                  </a:solidFill>
                </a:uFill>
                <a:latin typeface="Times New Roman"/>
                <a:cs typeface="Times New Roman"/>
              </a:rPr>
              <a:t>old</a:t>
            </a:r>
            <a:r>
              <a:rPr lang="it-IT" sz="2000" b="1" u="heavy" spc="-5" dirty="0" smtClean="0">
                <a:uFill>
                  <a:solidFill>
                    <a:srgbClr val="000000"/>
                  </a:solidFill>
                </a:uFill>
                <a:latin typeface="Times New Roman"/>
                <a:cs typeface="Times New Roman"/>
              </a:rPr>
              <a:t> p</a:t>
            </a:r>
            <a:r>
              <a:rPr sz="2000" b="1" u="heavy" spc="-5" dirty="0" err="1" smtClean="0">
                <a:uFill>
                  <a:solidFill>
                    <a:srgbClr val="000000"/>
                  </a:solidFill>
                </a:uFill>
                <a:latin typeface="Times New Roman"/>
                <a:cs typeface="Times New Roman"/>
              </a:rPr>
              <a:t>artners</a:t>
            </a:r>
            <a:endParaRPr sz="2000" dirty="0">
              <a:latin typeface="Times New Roman"/>
              <a:cs typeface="Times New Roman"/>
            </a:endParaRPr>
          </a:p>
          <a:p>
            <a:pPr marL="12700" marR="4430395">
              <a:lnSpc>
                <a:spcPct val="100000"/>
              </a:lnSpc>
            </a:pPr>
            <a:r>
              <a:rPr sz="2000" i="1" spc="-5" dirty="0">
                <a:latin typeface="Times New Roman"/>
                <a:cs typeface="Times New Roman"/>
              </a:rPr>
              <a:t>Associazione </a:t>
            </a:r>
            <a:r>
              <a:rPr sz="2000" i="1" spc="-10" dirty="0">
                <a:latin typeface="Times New Roman"/>
                <a:cs typeface="Times New Roman"/>
              </a:rPr>
              <a:t>CapoTrave/Kilowatt </a:t>
            </a:r>
            <a:r>
              <a:rPr sz="2000" spc="-5" dirty="0">
                <a:latin typeface="Times New Roman"/>
                <a:cs typeface="Times New Roman"/>
              </a:rPr>
              <a:t>(IT)  </a:t>
            </a:r>
            <a:r>
              <a:rPr sz="2000" i="1" spc="-5" dirty="0">
                <a:latin typeface="Times New Roman"/>
                <a:cs typeface="Times New Roman"/>
              </a:rPr>
              <a:t>Bakelit Multi Art Center </a:t>
            </a:r>
            <a:r>
              <a:rPr sz="2000" dirty="0">
                <a:latin typeface="Times New Roman"/>
                <a:cs typeface="Times New Roman"/>
              </a:rPr>
              <a:t>(HU)  </a:t>
            </a:r>
            <a:r>
              <a:rPr sz="2000" i="1" spc="-5" dirty="0">
                <a:latin typeface="Times New Roman"/>
                <a:cs typeface="Times New Roman"/>
              </a:rPr>
              <a:t>Domino</a:t>
            </a:r>
            <a:r>
              <a:rPr sz="2000" i="1" spc="-10" dirty="0">
                <a:latin typeface="Times New Roman"/>
                <a:cs typeface="Times New Roman"/>
              </a:rPr>
              <a:t> </a:t>
            </a:r>
            <a:r>
              <a:rPr sz="2000" dirty="0">
                <a:latin typeface="Times New Roman"/>
                <a:cs typeface="Times New Roman"/>
              </a:rPr>
              <a:t>(HR)</a:t>
            </a:r>
          </a:p>
          <a:p>
            <a:pPr marL="12700">
              <a:lnSpc>
                <a:spcPct val="100000"/>
              </a:lnSpc>
            </a:pPr>
            <a:r>
              <a:rPr sz="2000" i="1" spc="-30" dirty="0">
                <a:latin typeface="Times New Roman"/>
                <a:cs typeface="Times New Roman"/>
              </a:rPr>
              <a:t>Teatrul </a:t>
            </a:r>
            <a:r>
              <a:rPr sz="2000" i="1" spc="-5" dirty="0">
                <a:latin typeface="Times New Roman"/>
                <a:cs typeface="Times New Roman"/>
              </a:rPr>
              <a:t>National Radu Stanca Sibiu</a:t>
            </a:r>
            <a:r>
              <a:rPr sz="2000" i="1" spc="30" dirty="0">
                <a:latin typeface="Times New Roman"/>
                <a:cs typeface="Times New Roman"/>
              </a:rPr>
              <a:t> </a:t>
            </a:r>
            <a:r>
              <a:rPr sz="2000" dirty="0">
                <a:latin typeface="Times New Roman"/>
                <a:cs typeface="Times New Roman"/>
              </a:rPr>
              <a:t>(RO)</a:t>
            </a:r>
          </a:p>
          <a:p>
            <a:pPr marL="12700">
              <a:lnSpc>
                <a:spcPct val="100000"/>
              </a:lnSpc>
            </a:pPr>
            <a:r>
              <a:rPr sz="2000" i="1" spc="-40" dirty="0">
                <a:latin typeface="Times New Roman"/>
                <a:cs typeface="Times New Roman"/>
              </a:rPr>
              <a:t>Tanec </a:t>
            </a:r>
            <a:r>
              <a:rPr sz="2000" i="1" spc="-5" dirty="0">
                <a:latin typeface="Times New Roman"/>
                <a:cs typeface="Times New Roman"/>
              </a:rPr>
              <a:t>Praha</a:t>
            </a:r>
            <a:r>
              <a:rPr sz="2000" i="1" spc="30" dirty="0">
                <a:latin typeface="Times New Roman"/>
                <a:cs typeface="Times New Roman"/>
              </a:rPr>
              <a:t> </a:t>
            </a:r>
            <a:r>
              <a:rPr sz="2000" spc="-5" dirty="0">
                <a:latin typeface="Times New Roman"/>
                <a:cs typeface="Times New Roman"/>
              </a:rPr>
              <a:t>(CZ)</a:t>
            </a:r>
            <a:endParaRPr sz="2000" dirty="0">
              <a:latin typeface="Times New Roman"/>
              <a:cs typeface="Times New Roman"/>
            </a:endParaRPr>
          </a:p>
          <a:p>
            <a:pPr marL="12700" marR="5227955">
              <a:lnSpc>
                <a:spcPct val="100000"/>
              </a:lnSpc>
            </a:pPr>
            <a:r>
              <a:rPr lang="it-IT" sz="2000" dirty="0" smtClean="0">
                <a:latin typeface="Times New Roman"/>
                <a:cs typeface="Times New Roman"/>
              </a:rPr>
              <a:t>and</a:t>
            </a:r>
            <a:r>
              <a:rPr sz="2000" dirty="0" smtClean="0">
                <a:latin typeface="Times New Roman"/>
                <a:cs typeface="Times New Roman"/>
              </a:rPr>
              <a:t> </a:t>
            </a:r>
            <a:r>
              <a:rPr sz="2000" dirty="0">
                <a:latin typeface="Times New Roman"/>
                <a:cs typeface="Times New Roman"/>
              </a:rPr>
              <a:t>4 </a:t>
            </a:r>
            <a:r>
              <a:rPr lang="it-IT" sz="2000" spc="-5" dirty="0" err="1" smtClean="0">
                <a:latin typeface="Times New Roman"/>
                <a:cs typeface="Times New Roman"/>
              </a:rPr>
              <a:t>research</a:t>
            </a:r>
            <a:r>
              <a:rPr lang="it-IT" sz="2000" spc="-5" dirty="0" smtClean="0">
                <a:latin typeface="Times New Roman"/>
                <a:cs typeface="Times New Roman"/>
              </a:rPr>
              <a:t> centers</a:t>
            </a:r>
          </a:p>
          <a:p>
            <a:pPr marL="12700" marR="5227955">
              <a:lnSpc>
                <a:spcPct val="100000"/>
              </a:lnSpc>
            </a:pPr>
            <a:r>
              <a:rPr sz="2000" i="1" spc="-5" dirty="0" err="1" smtClean="0">
                <a:latin typeface="Times New Roman"/>
                <a:cs typeface="Times New Roman"/>
              </a:rPr>
              <a:t>Fondazione</a:t>
            </a:r>
            <a:r>
              <a:rPr sz="2000" i="1" spc="-5" dirty="0" smtClean="0">
                <a:latin typeface="Times New Roman"/>
                <a:cs typeface="Times New Roman"/>
              </a:rPr>
              <a:t> </a:t>
            </a:r>
            <a:r>
              <a:rPr sz="2000" i="1" spc="-5" dirty="0">
                <a:latin typeface="Times New Roman"/>
                <a:cs typeface="Times New Roman"/>
              </a:rPr>
              <a:t>Fitzcarraldo </a:t>
            </a:r>
            <a:r>
              <a:rPr sz="2000" spc="-5" dirty="0">
                <a:latin typeface="Times New Roman"/>
                <a:cs typeface="Times New Roman"/>
              </a:rPr>
              <a:t>(IT)  </a:t>
            </a:r>
            <a:r>
              <a:rPr sz="2000" i="1" spc="-5" dirty="0">
                <a:latin typeface="Times New Roman"/>
                <a:cs typeface="Times New Roman"/>
              </a:rPr>
              <a:t>Università </a:t>
            </a:r>
            <a:r>
              <a:rPr sz="2000" i="1" dirty="0">
                <a:latin typeface="Times New Roman"/>
                <a:cs typeface="Times New Roman"/>
              </a:rPr>
              <a:t>di </a:t>
            </a:r>
            <a:r>
              <a:rPr sz="2000" i="1" spc="-10" dirty="0">
                <a:latin typeface="Times New Roman"/>
                <a:cs typeface="Times New Roman"/>
              </a:rPr>
              <a:t>Barcellona </a:t>
            </a:r>
            <a:r>
              <a:rPr sz="2000" spc="-5" dirty="0">
                <a:latin typeface="Times New Roman"/>
                <a:cs typeface="Times New Roman"/>
              </a:rPr>
              <a:t>(ES)  </a:t>
            </a:r>
            <a:r>
              <a:rPr sz="2000" i="1" spc="-5" dirty="0">
                <a:latin typeface="Times New Roman"/>
                <a:cs typeface="Times New Roman"/>
              </a:rPr>
              <a:t>Università </a:t>
            </a:r>
            <a:r>
              <a:rPr sz="2000" i="1" dirty="0">
                <a:latin typeface="Times New Roman"/>
                <a:cs typeface="Times New Roman"/>
              </a:rPr>
              <a:t>di </a:t>
            </a:r>
            <a:r>
              <a:rPr sz="2000" i="1" spc="-5" dirty="0">
                <a:latin typeface="Times New Roman"/>
                <a:cs typeface="Times New Roman"/>
              </a:rPr>
              <a:t>Montpellier </a:t>
            </a:r>
            <a:r>
              <a:rPr sz="2000" dirty="0">
                <a:latin typeface="Times New Roman"/>
                <a:cs typeface="Times New Roman"/>
              </a:rPr>
              <a:t>(FR)  </a:t>
            </a:r>
            <a:r>
              <a:rPr sz="2000" i="1" spc="-5" dirty="0">
                <a:latin typeface="Times New Roman"/>
                <a:cs typeface="Times New Roman"/>
              </a:rPr>
              <a:t>CNRS </a:t>
            </a:r>
            <a:r>
              <a:rPr sz="2000" dirty="0">
                <a:latin typeface="Times New Roman"/>
                <a:cs typeface="Times New Roman"/>
              </a:rPr>
              <a:t>(FR).</a:t>
            </a:r>
          </a:p>
          <a:p>
            <a:pPr>
              <a:lnSpc>
                <a:spcPct val="100000"/>
              </a:lnSpc>
              <a:spcBef>
                <a:spcPts val="40"/>
              </a:spcBef>
            </a:pPr>
            <a:endParaRPr sz="2050" dirty="0">
              <a:latin typeface="Times New Roman"/>
              <a:cs typeface="Times New Roman"/>
            </a:endParaRPr>
          </a:p>
          <a:p>
            <a:pPr marL="12700">
              <a:lnSpc>
                <a:spcPct val="100000"/>
              </a:lnSpc>
            </a:pPr>
            <a:r>
              <a:rPr lang="it-IT" sz="2000" b="1" u="heavy" spc="-15" dirty="0" smtClean="0">
                <a:uFill>
                  <a:solidFill>
                    <a:srgbClr val="000000"/>
                  </a:solidFill>
                </a:uFill>
                <a:latin typeface="Times New Roman"/>
                <a:cs typeface="Times New Roman"/>
              </a:rPr>
              <a:t>new </a:t>
            </a:r>
            <a:r>
              <a:rPr sz="2000" b="1" u="heavy" spc="-5" dirty="0" smtClean="0">
                <a:uFill>
                  <a:solidFill>
                    <a:srgbClr val="000000"/>
                  </a:solidFill>
                </a:uFill>
                <a:latin typeface="Times New Roman"/>
                <a:cs typeface="Times New Roman"/>
              </a:rPr>
              <a:t>partners</a:t>
            </a:r>
            <a:endParaRPr sz="2000" dirty="0">
              <a:latin typeface="Times New Roman"/>
              <a:cs typeface="Times New Roman"/>
            </a:endParaRPr>
          </a:p>
          <a:p>
            <a:pPr marL="12700">
              <a:lnSpc>
                <a:spcPct val="100000"/>
              </a:lnSpc>
            </a:pPr>
            <a:r>
              <a:rPr sz="2000" i="1" spc="-5" dirty="0">
                <a:latin typeface="Times New Roman"/>
                <a:cs typeface="Times New Roman"/>
              </a:rPr>
              <a:t>Dublin </a:t>
            </a:r>
            <a:r>
              <a:rPr sz="2000" i="1" spc="-15" dirty="0">
                <a:latin typeface="Times New Roman"/>
                <a:cs typeface="Times New Roman"/>
              </a:rPr>
              <a:t>Theatre </a:t>
            </a:r>
            <a:r>
              <a:rPr sz="2000" i="1" spc="-5" dirty="0">
                <a:latin typeface="Times New Roman"/>
                <a:cs typeface="Times New Roman"/>
              </a:rPr>
              <a:t>Festival</a:t>
            </a:r>
            <a:r>
              <a:rPr sz="2000" i="1" spc="10" dirty="0">
                <a:latin typeface="Times New Roman"/>
                <a:cs typeface="Times New Roman"/>
              </a:rPr>
              <a:t> </a:t>
            </a:r>
            <a:r>
              <a:rPr sz="2000" spc="-5" dirty="0">
                <a:latin typeface="Times New Roman"/>
                <a:cs typeface="Times New Roman"/>
              </a:rPr>
              <a:t>(IE)</a:t>
            </a:r>
            <a:endParaRPr sz="2000" dirty="0">
              <a:latin typeface="Times New Roman"/>
              <a:cs typeface="Times New Roman"/>
            </a:endParaRPr>
          </a:p>
          <a:p>
            <a:pPr marL="12700" marR="3021965">
              <a:lnSpc>
                <a:spcPct val="100000"/>
              </a:lnSpc>
            </a:pPr>
            <a:r>
              <a:rPr sz="2000" i="1" spc="-10" dirty="0">
                <a:latin typeface="Times New Roman"/>
                <a:cs typeface="Times New Roman"/>
              </a:rPr>
              <a:t>Gothenburg </a:t>
            </a:r>
            <a:r>
              <a:rPr sz="2000" i="1" spc="-5" dirty="0">
                <a:latin typeface="Times New Roman"/>
                <a:cs typeface="Times New Roman"/>
              </a:rPr>
              <a:t>Dance </a:t>
            </a:r>
            <a:r>
              <a:rPr sz="2000" i="1" dirty="0">
                <a:latin typeface="Times New Roman"/>
                <a:cs typeface="Times New Roman"/>
              </a:rPr>
              <a:t>and </a:t>
            </a:r>
            <a:r>
              <a:rPr sz="2000" i="1" spc="-15" dirty="0">
                <a:latin typeface="Times New Roman"/>
                <a:cs typeface="Times New Roman"/>
              </a:rPr>
              <a:t>Theatre </a:t>
            </a:r>
            <a:r>
              <a:rPr sz="2000" i="1" spc="-5" dirty="0">
                <a:latin typeface="Times New Roman"/>
                <a:cs typeface="Times New Roman"/>
              </a:rPr>
              <a:t>Festival </a:t>
            </a:r>
            <a:r>
              <a:rPr sz="2000" spc="-5" dirty="0">
                <a:latin typeface="Times New Roman"/>
                <a:cs typeface="Times New Roman"/>
              </a:rPr>
              <a:t>(SE)  </a:t>
            </a:r>
            <a:r>
              <a:rPr sz="2000" i="1" spc="-5" dirty="0">
                <a:latin typeface="Times New Roman"/>
                <a:cs typeface="Times New Roman"/>
              </a:rPr>
              <a:t>International </a:t>
            </a:r>
            <a:r>
              <a:rPr sz="2000" i="1" spc="-15" dirty="0">
                <a:latin typeface="Times New Roman"/>
                <a:cs typeface="Times New Roman"/>
              </a:rPr>
              <a:t>Theatre </a:t>
            </a:r>
            <a:r>
              <a:rPr sz="2000" i="1" spc="-5" dirty="0">
                <a:latin typeface="Times New Roman"/>
                <a:cs typeface="Times New Roman"/>
              </a:rPr>
              <a:t>Festival Divadelná Nitra </a:t>
            </a:r>
            <a:r>
              <a:rPr sz="2000" dirty="0">
                <a:latin typeface="Times New Roman"/>
                <a:cs typeface="Times New Roman"/>
              </a:rPr>
              <a:t>(SK)  </a:t>
            </a:r>
            <a:r>
              <a:rPr sz="2000" i="1" spc="-5" dirty="0" smtClean="0">
                <a:latin typeface="Times New Roman"/>
                <a:cs typeface="Times New Roman"/>
              </a:rPr>
              <a:t>Arts </a:t>
            </a:r>
            <a:r>
              <a:rPr sz="2000" i="1" spc="-15" dirty="0">
                <a:latin typeface="Times New Roman"/>
                <a:cs typeface="Times New Roman"/>
              </a:rPr>
              <a:t>Centre </a:t>
            </a:r>
            <a:r>
              <a:rPr sz="2000" i="1" spc="-5" dirty="0" smtClean="0">
                <a:latin typeface="Times New Roman"/>
                <a:cs typeface="Times New Roman"/>
              </a:rPr>
              <a:t>Buda</a:t>
            </a:r>
            <a:r>
              <a:rPr lang="it-IT" sz="2000" i="1" spc="-5" dirty="0">
                <a:latin typeface="Times New Roman"/>
                <a:cs typeface="Times New Roman"/>
              </a:rPr>
              <a:t> </a:t>
            </a:r>
            <a:r>
              <a:rPr sz="2000" dirty="0" err="1" smtClean="0">
                <a:latin typeface="Times New Roman"/>
                <a:cs typeface="Times New Roman"/>
              </a:rPr>
              <a:t>i</a:t>
            </a:r>
            <a:r>
              <a:rPr lang="it-IT" sz="2000" dirty="0" smtClean="0">
                <a:latin typeface="Times New Roman"/>
                <a:cs typeface="Times New Roman"/>
              </a:rPr>
              <a:t>n</a:t>
            </a:r>
            <a:r>
              <a:rPr sz="2000" dirty="0" smtClean="0">
                <a:latin typeface="Times New Roman"/>
                <a:cs typeface="Times New Roman"/>
              </a:rPr>
              <a:t> </a:t>
            </a:r>
            <a:r>
              <a:rPr sz="2000" spc="-5" dirty="0">
                <a:latin typeface="Times New Roman"/>
                <a:cs typeface="Times New Roman"/>
              </a:rPr>
              <a:t>Kortrijk</a:t>
            </a:r>
            <a:r>
              <a:rPr sz="2000" spc="10" dirty="0">
                <a:latin typeface="Times New Roman"/>
                <a:cs typeface="Times New Roman"/>
              </a:rPr>
              <a:t> </a:t>
            </a:r>
            <a:r>
              <a:rPr sz="2000" spc="-5" dirty="0">
                <a:latin typeface="Times New Roman"/>
                <a:cs typeface="Times New Roman"/>
              </a:rPr>
              <a:t>(BE)</a:t>
            </a:r>
            <a:endParaRPr sz="2000" dirty="0">
              <a:latin typeface="Times New Roman"/>
              <a:cs typeface="Times New Roman"/>
            </a:endParaRPr>
          </a:p>
          <a:p>
            <a:pPr marL="12700">
              <a:lnSpc>
                <a:spcPct val="100000"/>
              </a:lnSpc>
            </a:pPr>
            <a:r>
              <a:rPr sz="2000" i="1" spc="-5" dirty="0">
                <a:latin typeface="Times New Roman"/>
                <a:cs typeface="Times New Roman"/>
              </a:rPr>
              <a:t>Brut </a:t>
            </a:r>
            <a:r>
              <a:rPr sz="2000" i="1" spc="-25" dirty="0" smtClean="0">
                <a:latin typeface="Times New Roman"/>
                <a:cs typeface="Times New Roman"/>
              </a:rPr>
              <a:t>Wien</a:t>
            </a:r>
            <a:r>
              <a:rPr sz="2000" spc="-40" dirty="0" smtClean="0">
                <a:latin typeface="Times New Roman"/>
                <a:cs typeface="Times New Roman"/>
              </a:rPr>
              <a:t> </a:t>
            </a:r>
            <a:r>
              <a:rPr sz="2000" spc="-60" dirty="0">
                <a:latin typeface="Times New Roman"/>
                <a:cs typeface="Times New Roman"/>
              </a:rPr>
              <a:t>(AT)</a:t>
            </a:r>
            <a:endParaRPr sz="2000" dirty="0">
              <a:latin typeface="Times New Roman"/>
              <a:cs typeface="Times New Roman"/>
            </a:endParaRPr>
          </a:p>
          <a:p>
            <a:pPr marL="12700">
              <a:lnSpc>
                <a:spcPct val="100000"/>
              </a:lnSpc>
            </a:pPr>
            <a:r>
              <a:rPr sz="2000" i="1" spc="-5" dirty="0">
                <a:latin typeface="Times New Roman"/>
                <a:cs typeface="Times New Roman"/>
              </a:rPr>
              <a:t>Institution Student Cultural </a:t>
            </a:r>
            <a:r>
              <a:rPr sz="2000" i="1" spc="-15" dirty="0">
                <a:latin typeface="Times New Roman"/>
                <a:cs typeface="Times New Roman"/>
              </a:rPr>
              <a:t>Centre </a:t>
            </a:r>
            <a:r>
              <a:rPr sz="2000" i="1" dirty="0">
                <a:latin typeface="Times New Roman"/>
                <a:cs typeface="Times New Roman"/>
              </a:rPr>
              <a:t>of </a:t>
            </a:r>
            <a:r>
              <a:rPr sz="2000" i="1" spc="-5" dirty="0">
                <a:latin typeface="Times New Roman"/>
                <a:cs typeface="Times New Roman"/>
              </a:rPr>
              <a:t>Novi </a:t>
            </a:r>
            <a:r>
              <a:rPr sz="2000" i="1" dirty="0">
                <a:latin typeface="Times New Roman"/>
                <a:cs typeface="Times New Roman"/>
              </a:rPr>
              <a:t>Sad</a:t>
            </a:r>
            <a:r>
              <a:rPr sz="2000" i="1" spc="15" dirty="0">
                <a:latin typeface="Times New Roman"/>
                <a:cs typeface="Times New Roman"/>
              </a:rPr>
              <a:t> </a:t>
            </a:r>
            <a:r>
              <a:rPr sz="2000" dirty="0">
                <a:latin typeface="Times New Roman"/>
                <a:cs typeface="Times New Roman"/>
              </a:rPr>
              <a:t>(RS)</a:t>
            </a:r>
          </a:p>
          <a:p>
            <a:pPr marL="12700">
              <a:lnSpc>
                <a:spcPct val="100000"/>
              </a:lnSpc>
            </a:pPr>
            <a:r>
              <a:rPr sz="2000" i="1" spc="-5" dirty="0">
                <a:latin typeface="Times New Roman"/>
                <a:cs typeface="Times New Roman"/>
              </a:rPr>
              <a:t>Plesni </a:t>
            </a:r>
            <a:r>
              <a:rPr sz="2000" i="1" spc="-35" dirty="0" err="1">
                <a:latin typeface="Times New Roman"/>
                <a:cs typeface="Times New Roman"/>
              </a:rPr>
              <a:t>Teater</a:t>
            </a:r>
            <a:r>
              <a:rPr sz="2000" i="1" spc="-35" dirty="0">
                <a:latin typeface="Times New Roman"/>
                <a:cs typeface="Times New Roman"/>
              </a:rPr>
              <a:t> </a:t>
            </a:r>
            <a:r>
              <a:rPr lang="it-IT" sz="2000" dirty="0" smtClean="0">
                <a:latin typeface="Times New Roman"/>
                <a:cs typeface="Times New Roman"/>
              </a:rPr>
              <a:t>in</a:t>
            </a:r>
            <a:r>
              <a:rPr sz="2000" dirty="0" smtClean="0">
                <a:latin typeface="Times New Roman"/>
                <a:cs typeface="Times New Roman"/>
              </a:rPr>
              <a:t> </a:t>
            </a:r>
            <a:r>
              <a:rPr sz="2000" spc="-5" dirty="0">
                <a:latin typeface="Times New Roman"/>
                <a:cs typeface="Times New Roman"/>
              </a:rPr>
              <a:t>Ljubljana</a:t>
            </a:r>
            <a:r>
              <a:rPr sz="2000" spc="20" dirty="0">
                <a:latin typeface="Times New Roman"/>
                <a:cs typeface="Times New Roman"/>
              </a:rPr>
              <a:t> </a:t>
            </a:r>
            <a:r>
              <a:rPr sz="2000" dirty="0">
                <a:latin typeface="Times New Roman"/>
                <a:cs typeface="Times New Roman"/>
              </a:rPr>
              <a:t>(SI)</a:t>
            </a:r>
          </a:p>
          <a:p>
            <a:pPr marL="12700">
              <a:lnSpc>
                <a:spcPct val="100000"/>
              </a:lnSpc>
            </a:pPr>
            <a:r>
              <a:rPr sz="2000" i="1" spc="-20" dirty="0">
                <a:latin typeface="Times New Roman"/>
                <a:cs typeface="Times New Roman"/>
              </a:rPr>
              <a:t>CdAT </a:t>
            </a:r>
            <a:r>
              <a:rPr sz="2000" i="1" dirty="0">
                <a:latin typeface="Times New Roman"/>
                <a:cs typeface="Times New Roman"/>
              </a:rPr>
              <a:t>– </a:t>
            </a:r>
            <a:r>
              <a:rPr sz="2000" i="1" spc="-5" dirty="0">
                <a:latin typeface="Times New Roman"/>
                <a:cs typeface="Times New Roman"/>
              </a:rPr>
              <a:t>Café </a:t>
            </a:r>
            <a:r>
              <a:rPr sz="2000" i="1" dirty="0">
                <a:latin typeface="Times New Roman"/>
                <a:cs typeface="Times New Roman"/>
              </a:rPr>
              <a:t>de </a:t>
            </a:r>
            <a:r>
              <a:rPr sz="2000" i="1" spc="-5" dirty="0">
                <a:latin typeface="Times New Roman"/>
                <a:cs typeface="Times New Roman"/>
              </a:rPr>
              <a:t>las Artes </a:t>
            </a:r>
            <a:r>
              <a:rPr sz="2000" i="1" spc="-45" dirty="0" err="1">
                <a:latin typeface="Times New Roman"/>
                <a:cs typeface="Times New Roman"/>
              </a:rPr>
              <a:t>Teatro</a:t>
            </a:r>
            <a:r>
              <a:rPr sz="2000" i="1" spc="-45" dirty="0">
                <a:latin typeface="Times New Roman"/>
                <a:cs typeface="Times New Roman"/>
              </a:rPr>
              <a:t> </a:t>
            </a:r>
            <a:r>
              <a:rPr lang="it-IT" sz="2000" dirty="0" smtClean="0">
                <a:latin typeface="Times New Roman"/>
                <a:cs typeface="Times New Roman"/>
              </a:rPr>
              <a:t>in</a:t>
            </a:r>
            <a:r>
              <a:rPr sz="2000" dirty="0" smtClean="0">
                <a:latin typeface="Times New Roman"/>
                <a:cs typeface="Times New Roman"/>
              </a:rPr>
              <a:t> </a:t>
            </a:r>
            <a:r>
              <a:rPr sz="2000" spc="-5" dirty="0">
                <a:latin typeface="Times New Roman"/>
                <a:cs typeface="Times New Roman"/>
              </a:rPr>
              <a:t>Santander</a:t>
            </a:r>
            <a:r>
              <a:rPr sz="2000" spc="-15" dirty="0">
                <a:latin typeface="Times New Roman"/>
                <a:cs typeface="Times New Roman"/>
              </a:rPr>
              <a:t> </a:t>
            </a:r>
            <a:r>
              <a:rPr sz="2000" spc="-5" dirty="0">
                <a:latin typeface="Times New Roman"/>
                <a:cs typeface="Times New Roman"/>
              </a:rPr>
              <a:t>(ES)</a:t>
            </a:r>
            <a:endParaRPr sz="2000" dirty="0">
              <a:latin typeface="Times New Roman"/>
              <a:cs typeface="Times New Roman"/>
            </a:endParaRPr>
          </a:p>
          <a:p>
            <a:pPr marL="12700">
              <a:lnSpc>
                <a:spcPct val="100000"/>
              </a:lnSpc>
            </a:pPr>
            <a:r>
              <a:rPr sz="2000" i="1" spc="-15" dirty="0">
                <a:latin typeface="Times New Roman"/>
                <a:cs typeface="Times New Roman"/>
              </a:rPr>
              <a:t>Artemrede</a:t>
            </a:r>
            <a:r>
              <a:rPr sz="2000" i="1" spc="-5" dirty="0">
                <a:latin typeface="Times New Roman"/>
                <a:cs typeface="Times New Roman"/>
              </a:rPr>
              <a:t> </a:t>
            </a:r>
            <a:r>
              <a:rPr sz="2000" spc="-5" dirty="0">
                <a:latin typeface="Times New Roman"/>
                <a:cs typeface="Times New Roman"/>
              </a:rPr>
              <a:t>(PT)</a:t>
            </a:r>
            <a:endParaRPr sz="2000" dirty="0">
              <a:latin typeface="Times New Roman"/>
              <a:cs typeface="Times New Roman"/>
            </a:endParaRPr>
          </a:p>
          <a:p>
            <a:pPr marL="12700">
              <a:lnSpc>
                <a:spcPct val="100000"/>
              </a:lnSpc>
            </a:pPr>
            <a:r>
              <a:rPr sz="2000" i="1" spc="-5" dirty="0">
                <a:latin typeface="Times New Roman"/>
                <a:cs typeface="Times New Roman"/>
              </a:rPr>
              <a:t>Réseau en scène Languedoc-Roussillon</a:t>
            </a:r>
            <a:r>
              <a:rPr sz="2000" i="1" spc="10" dirty="0">
                <a:latin typeface="Times New Roman"/>
                <a:cs typeface="Times New Roman"/>
              </a:rPr>
              <a:t> </a:t>
            </a:r>
            <a:r>
              <a:rPr sz="2000" dirty="0">
                <a:latin typeface="Times New Roman"/>
                <a:cs typeface="Times New Roman"/>
              </a:rPr>
              <a:t>(FR).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7100" y="3911600"/>
            <a:ext cx="5334000" cy="657937"/>
          </a:xfrm>
          <a:prstGeom prst="rect">
            <a:avLst/>
          </a:prstGeom>
        </p:spPr>
        <p:txBody>
          <a:bodyPr vert="horz" wrap="square" lIns="0" tIns="5080" rIns="0" bIns="0" rtlCol="0">
            <a:spAutoFit/>
          </a:bodyPr>
          <a:lstStyle/>
          <a:p>
            <a:pPr marL="12700" marR="5080">
              <a:lnSpc>
                <a:spcPct val="101200"/>
              </a:lnSpc>
              <a:spcBef>
                <a:spcPts val="40"/>
              </a:spcBef>
            </a:pPr>
            <a:r>
              <a:rPr lang="it-IT" sz="4200" i="0" spc="-110" dirty="0" smtClean="0">
                <a:solidFill>
                  <a:srgbClr val="000000"/>
                </a:solidFill>
                <a:latin typeface="Arial"/>
                <a:cs typeface="Arial"/>
              </a:rPr>
              <a:t>from</a:t>
            </a:r>
            <a:r>
              <a:rPr sz="4200" i="0" spc="-110" dirty="0" smtClean="0">
                <a:solidFill>
                  <a:srgbClr val="000000"/>
                </a:solidFill>
                <a:latin typeface="Arial"/>
                <a:cs typeface="Arial"/>
              </a:rPr>
              <a:t> </a:t>
            </a:r>
            <a:r>
              <a:rPr sz="4200" i="0" dirty="0">
                <a:solidFill>
                  <a:srgbClr val="000000"/>
                </a:solidFill>
                <a:latin typeface="Arial"/>
                <a:cs typeface="Arial"/>
              </a:rPr>
              <a:t>1° </a:t>
            </a:r>
            <a:r>
              <a:rPr lang="it-IT" sz="4200" i="0" spc="-160" dirty="0" smtClean="0">
                <a:solidFill>
                  <a:srgbClr val="000000"/>
                </a:solidFill>
                <a:latin typeface="Arial"/>
                <a:cs typeface="Arial"/>
              </a:rPr>
              <a:t>to</a:t>
            </a:r>
            <a:r>
              <a:rPr sz="4200" i="0" spc="-160" dirty="0" smtClean="0">
                <a:solidFill>
                  <a:srgbClr val="000000"/>
                </a:solidFill>
                <a:latin typeface="Arial"/>
                <a:cs typeface="Arial"/>
              </a:rPr>
              <a:t> </a:t>
            </a:r>
            <a:r>
              <a:rPr sz="4200" i="0" dirty="0">
                <a:solidFill>
                  <a:srgbClr val="000000"/>
                </a:solidFill>
                <a:latin typeface="Arial"/>
                <a:cs typeface="Arial"/>
              </a:rPr>
              <a:t>2° </a:t>
            </a:r>
            <a:r>
              <a:rPr sz="4200" i="0" spc="-100" dirty="0" err="1" smtClean="0">
                <a:solidFill>
                  <a:srgbClr val="000000"/>
                </a:solidFill>
                <a:latin typeface="Arial"/>
                <a:cs typeface="Arial"/>
              </a:rPr>
              <a:t>edi</a:t>
            </a:r>
            <a:r>
              <a:rPr lang="it-IT" sz="4200" i="0" spc="-100" dirty="0" err="1" smtClean="0">
                <a:solidFill>
                  <a:srgbClr val="000000"/>
                </a:solidFill>
                <a:latin typeface="Arial"/>
                <a:cs typeface="Arial"/>
              </a:rPr>
              <a:t>tion</a:t>
            </a:r>
            <a:endParaRPr sz="4200" dirty="0">
              <a:latin typeface="Arial"/>
              <a:cs typeface="Arial"/>
            </a:endParaRPr>
          </a:p>
        </p:txBody>
      </p:sp>
      <p:sp>
        <p:nvSpPr>
          <p:cNvPr id="3" name="object 3"/>
          <p:cNvSpPr/>
          <p:nvPr/>
        </p:nvSpPr>
        <p:spPr>
          <a:xfrm>
            <a:off x="362227" y="2890933"/>
            <a:ext cx="3961653" cy="39616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1500" y="4864100"/>
            <a:ext cx="5334635" cy="635"/>
          </a:xfrm>
          <a:custGeom>
            <a:avLst/>
            <a:gdLst/>
            <a:ahLst/>
            <a:cxnLst/>
            <a:rect l="l" t="t" r="r" b="b"/>
            <a:pathLst>
              <a:path w="5334635" h="635">
                <a:moveTo>
                  <a:pt x="0" y="0"/>
                </a:moveTo>
                <a:lnTo>
                  <a:pt x="5334474" y="57"/>
                </a:lnTo>
              </a:path>
            </a:pathLst>
          </a:custGeom>
          <a:ln w="12700">
            <a:solidFill>
              <a:srgbClr val="9A9A9A"/>
            </a:solidFill>
          </a:ln>
        </p:spPr>
        <p:txBody>
          <a:bodyPr wrap="square" lIns="0" tIns="0" rIns="0" bIns="0" rtlCol="0"/>
          <a:lstStyle/>
          <a:p>
            <a:endParaRPr/>
          </a:p>
        </p:txBody>
      </p:sp>
      <p:sp>
        <p:nvSpPr>
          <p:cNvPr id="3" name="object 3"/>
          <p:cNvSpPr/>
          <p:nvPr/>
        </p:nvSpPr>
        <p:spPr>
          <a:xfrm>
            <a:off x="6502400" y="0"/>
            <a:ext cx="6502400" cy="975360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09600" y="3898900"/>
            <a:ext cx="4462145" cy="659155"/>
          </a:xfrm>
          <a:prstGeom prst="rect">
            <a:avLst/>
          </a:prstGeom>
        </p:spPr>
        <p:txBody>
          <a:bodyPr vert="horz" wrap="square" lIns="0" tIns="12700" rIns="0" bIns="0" rtlCol="0">
            <a:spAutoFit/>
          </a:bodyPr>
          <a:lstStyle/>
          <a:p>
            <a:pPr marL="12700">
              <a:lnSpc>
                <a:spcPct val="100000"/>
              </a:lnSpc>
              <a:spcBef>
                <a:spcPts val="100"/>
              </a:spcBef>
            </a:pPr>
            <a:r>
              <a:rPr lang="it-IT" sz="4200" i="0" spc="-40" dirty="0" err="1">
                <a:solidFill>
                  <a:srgbClr val="000000"/>
                </a:solidFill>
              </a:rPr>
              <a:t>w</a:t>
            </a:r>
            <a:r>
              <a:rPr lang="it-IT" sz="4200" i="0" spc="-40" dirty="0" err="1" smtClean="0">
                <a:solidFill>
                  <a:srgbClr val="000000"/>
                </a:solidFill>
                <a:latin typeface="Arial"/>
                <a:cs typeface="Arial"/>
              </a:rPr>
              <a:t>hat</a:t>
            </a:r>
            <a:r>
              <a:rPr lang="it-IT" sz="4200" i="0" spc="-40" dirty="0" smtClean="0">
                <a:solidFill>
                  <a:srgbClr val="000000"/>
                </a:solidFill>
                <a:latin typeface="Arial"/>
                <a:cs typeface="Arial"/>
              </a:rPr>
              <a:t> </a:t>
            </a:r>
            <a:r>
              <a:rPr lang="it-IT" sz="4200" i="0" spc="-40" dirty="0" err="1" smtClean="0">
                <a:solidFill>
                  <a:srgbClr val="000000"/>
                </a:solidFill>
                <a:latin typeface="Arial"/>
                <a:cs typeface="Arial"/>
              </a:rPr>
              <a:t>we</a:t>
            </a:r>
            <a:r>
              <a:rPr lang="it-IT" sz="4200" i="0" spc="-40" dirty="0" smtClean="0">
                <a:solidFill>
                  <a:srgbClr val="000000"/>
                </a:solidFill>
                <a:latin typeface="Arial"/>
                <a:cs typeface="Arial"/>
              </a:rPr>
              <a:t> </a:t>
            </a:r>
            <a:r>
              <a:rPr lang="it-IT" sz="4200" i="0" spc="-40" dirty="0" err="1" smtClean="0">
                <a:solidFill>
                  <a:srgbClr val="000000"/>
                </a:solidFill>
                <a:latin typeface="Arial"/>
                <a:cs typeface="Arial"/>
              </a:rPr>
              <a:t>did</a:t>
            </a:r>
            <a:endParaRPr sz="4200" dirty="0">
              <a:latin typeface="Arial"/>
              <a:cs typeface="Arial"/>
            </a:endParaRPr>
          </a:p>
        </p:txBody>
      </p:sp>
      <p:sp>
        <p:nvSpPr>
          <p:cNvPr id="5" name="object 5"/>
          <p:cNvSpPr txBox="1"/>
          <p:nvPr/>
        </p:nvSpPr>
        <p:spPr>
          <a:xfrm>
            <a:off x="609600" y="5144770"/>
            <a:ext cx="5257800" cy="2627642"/>
          </a:xfrm>
          <a:prstGeom prst="rect">
            <a:avLst/>
          </a:prstGeom>
        </p:spPr>
        <p:txBody>
          <a:bodyPr vert="horz" wrap="square" lIns="0" tIns="36830" rIns="0" bIns="0" rtlCol="0">
            <a:spAutoFit/>
          </a:bodyPr>
          <a:lstStyle/>
          <a:p>
            <a:pPr marL="12700" marR="5080">
              <a:lnSpc>
                <a:spcPts val="2500"/>
              </a:lnSpc>
              <a:spcBef>
                <a:spcPts val="290"/>
              </a:spcBef>
            </a:pPr>
            <a:r>
              <a:rPr sz="2200" b="1" spc="-5" dirty="0">
                <a:latin typeface="Times New Roman"/>
                <a:cs typeface="Times New Roman"/>
              </a:rPr>
              <a:t>108 </a:t>
            </a:r>
            <a:r>
              <a:rPr sz="2200" b="1" spc="-10" dirty="0" smtClean="0">
                <a:latin typeface="Times New Roman"/>
                <a:cs typeface="Times New Roman"/>
              </a:rPr>
              <a:t>s</a:t>
            </a:r>
            <a:r>
              <a:rPr lang="it-IT" sz="2200" b="1" spc="-10" dirty="0" err="1" smtClean="0">
                <a:latin typeface="Times New Roman"/>
                <a:cs typeface="Times New Roman"/>
              </a:rPr>
              <a:t>hows</a:t>
            </a:r>
            <a:r>
              <a:rPr sz="2200" b="1" spc="-10" dirty="0" smtClean="0">
                <a:latin typeface="Times New Roman"/>
                <a:cs typeface="Times New Roman"/>
              </a:rPr>
              <a:t> </a:t>
            </a:r>
            <a:r>
              <a:rPr lang="it-IT" sz="2200" spc="-5" dirty="0" smtClean="0">
                <a:latin typeface="Times New Roman"/>
                <a:cs typeface="Times New Roman"/>
              </a:rPr>
              <a:t>selected by spectators all around Europe</a:t>
            </a:r>
            <a:endParaRPr sz="2200" dirty="0">
              <a:latin typeface="Times New Roman"/>
              <a:cs typeface="Times New Roman"/>
            </a:endParaRPr>
          </a:p>
          <a:p>
            <a:pPr marL="12700" marR="1362710">
              <a:lnSpc>
                <a:spcPts val="2500"/>
              </a:lnSpc>
            </a:pPr>
            <a:r>
              <a:rPr sz="2200" b="1" spc="-5" dirty="0">
                <a:latin typeface="Times New Roman"/>
                <a:cs typeface="Times New Roman"/>
              </a:rPr>
              <a:t>21 </a:t>
            </a:r>
            <a:r>
              <a:rPr sz="2200" b="1" spc="-10" dirty="0" err="1" smtClean="0">
                <a:latin typeface="Times New Roman"/>
                <a:cs typeface="Times New Roman"/>
              </a:rPr>
              <a:t>produ</a:t>
            </a:r>
            <a:r>
              <a:rPr lang="it-IT" sz="2200" b="1" spc="-10" dirty="0" err="1" smtClean="0">
                <a:latin typeface="Times New Roman"/>
                <a:cs typeface="Times New Roman"/>
              </a:rPr>
              <a:t>ctions</a:t>
            </a:r>
            <a:r>
              <a:rPr lang="it-IT" sz="2200" b="1" spc="-10" dirty="0" smtClean="0">
                <a:latin typeface="Times New Roman"/>
                <a:cs typeface="Times New Roman"/>
              </a:rPr>
              <a:t> of new shows</a:t>
            </a:r>
          </a:p>
          <a:p>
            <a:pPr marL="12700" marR="1362710">
              <a:lnSpc>
                <a:spcPts val="2500"/>
              </a:lnSpc>
            </a:pPr>
            <a:r>
              <a:rPr sz="2200" b="1" spc="-5" dirty="0" smtClean="0">
                <a:latin typeface="Times New Roman"/>
                <a:cs typeface="Times New Roman"/>
              </a:rPr>
              <a:t>54 </a:t>
            </a:r>
            <a:r>
              <a:rPr sz="2200" b="1" spc="-15" dirty="0" smtClean="0">
                <a:latin typeface="Times New Roman"/>
                <a:cs typeface="Times New Roman"/>
              </a:rPr>
              <a:t>creative</a:t>
            </a:r>
            <a:r>
              <a:rPr lang="it-IT" sz="2200" b="1" spc="-15" dirty="0" smtClean="0">
                <a:latin typeface="Times New Roman"/>
                <a:cs typeface="Times New Roman"/>
              </a:rPr>
              <a:t> residencies</a:t>
            </a:r>
            <a:endParaRPr sz="2200" dirty="0">
              <a:latin typeface="Times New Roman"/>
              <a:cs typeface="Times New Roman"/>
            </a:endParaRPr>
          </a:p>
          <a:p>
            <a:pPr marL="12700">
              <a:lnSpc>
                <a:spcPts val="2370"/>
              </a:lnSpc>
            </a:pPr>
            <a:r>
              <a:rPr sz="2200" b="1" spc="-5" dirty="0">
                <a:latin typeface="Times New Roman"/>
                <a:cs typeface="Times New Roman"/>
              </a:rPr>
              <a:t>5 </a:t>
            </a:r>
            <a:r>
              <a:rPr lang="it-IT" sz="2200" b="1" spc="-5" dirty="0">
                <a:latin typeface="Times New Roman"/>
                <a:cs typeface="Times New Roman"/>
              </a:rPr>
              <a:t>I</a:t>
            </a:r>
            <a:r>
              <a:rPr lang="it-IT" sz="2200" b="1" spc="-5" dirty="0" smtClean="0">
                <a:latin typeface="Times New Roman"/>
                <a:cs typeface="Times New Roman"/>
              </a:rPr>
              <a:t>nternational </a:t>
            </a:r>
            <a:r>
              <a:rPr sz="2200" b="1" spc="-15" dirty="0" err="1" smtClean="0">
                <a:latin typeface="Times New Roman"/>
                <a:cs typeface="Times New Roman"/>
              </a:rPr>
              <a:t>conferen</a:t>
            </a:r>
            <a:r>
              <a:rPr lang="it-IT" sz="2200" b="1" spc="-15" dirty="0" err="1" smtClean="0">
                <a:latin typeface="Times New Roman"/>
                <a:cs typeface="Times New Roman"/>
              </a:rPr>
              <a:t>ces</a:t>
            </a:r>
            <a:endParaRPr sz="2200" dirty="0">
              <a:latin typeface="Times New Roman"/>
              <a:cs typeface="Times New Roman"/>
            </a:endParaRPr>
          </a:p>
          <a:p>
            <a:pPr marL="12700" marR="351155">
              <a:lnSpc>
                <a:spcPts val="2500"/>
              </a:lnSpc>
              <a:spcBef>
                <a:spcPts val="130"/>
              </a:spcBef>
            </a:pPr>
            <a:r>
              <a:rPr sz="2200" b="1" spc="-5" dirty="0">
                <a:latin typeface="Times New Roman"/>
                <a:cs typeface="Times New Roman"/>
              </a:rPr>
              <a:t>4 </a:t>
            </a:r>
            <a:r>
              <a:rPr sz="2200" b="1" spc="-15" dirty="0" smtClean="0">
                <a:latin typeface="Times New Roman"/>
                <a:cs typeface="Times New Roman"/>
              </a:rPr>
              <a:t>European </a:t>
            </a:r>
            <a:r>
              <a:rPr sz="2200" b="1" spc="-10" dirty="0">
                <a:latin typeface="Times New Roman"/>
                <a:cs typeface="Times New Roman"/>
              </a:rPr>
              <a:t>Spectators </a:t>
            </a:r>
            <a:r>
              <a:rPr sz="2200" b="1" spc="-10" dirty="0" smtClean="0">
                <a:latin typeface="Times New Roman"/>
                <a:cs typeface="Times New Roman"/>
              </a:rPr>
              <a:t>Day</a:t>
            </a:r>
            <a:r>
              <a:rPr lang="it-IT" sz="2200" b="1" spc="-10" dirty="0" smtClean="0">
                <a:latin typeface="Times New Roman"/>
                <a:cs typeface="Times New Roman"/>
              </a:rPr>
              <a:t> editions</a:t>
            </a:r>
            <a:r>
              <a:rPr sz="2200" b="1" spc="-10" dirty="0" smtClean="0">
                <a:latin typeface="Times New Roman"/>
                <a:cs typeface="Times New Roman"/>
              </a:rPr>
              <a:t>  </a:t>
            </a:r>
            <a:endParaRPr lang="it-IT" sz="2200" b="1" spc="-10" dirty="0" smtClean="0">
              <a:latin typeface="Times New Roman"/>
              <a:cs typeface="Times New Roman"/>
            </a:endParaRPr>
          </a:p>
          <a:p>
            <a:pPr marL="12700" marR="351155">
              <a:lnSpc>
                <a:spcPts val="2500"/>
              </a:lnSpc>
              <a:spcBef>
                <a:spcPts val="130"/>
              </a:spcBef>
            </a:pPr>
            <a:r>
              <a:rPr sz="2200" b="1" spc="-5" dirty="0" smtClean="0">
                <a:latin typeface="Times New Roman"/>
                <a:cs typeface="Times New Roman"/>
              </a:rPr>
              <a:t>2</a:t>
            </a:r>
            <a:r>
              <a:rPr sz="2200" b="1" spc="-10" dirty="0" smtClean="0">
                <a:latin typeface="Times New Roman"/>
                <a:cs typeface="Times New Roman"/>
              </a:rPr>
              <a:t> </a:t>
            </a:r>
            <a:r>
              <a:rPr lang="it-IT" sz="2200" b="1" spc="-10" dirty="0" smtClean="0">
                <a:latin typeface="Times New Roman"/>
                <a:cs typeface="Times New Roman"/>
              </a:rPr>
              <a:t>books</a:t>
            </a:r>
          </a:p>
          <a:p>
            <a:pPr marL="12700" marR="351155">
              <a:lnSpc>
                <a:spcPts val="2500"/>
              </a:lnSpc>
              <a:spcBef>
                <a:spcPts val="130"/>
              </a:spcBef>
            </a:pPr>
            <a:r>
              <a:rPr sz="2200" b="1" spc="-5" dirty="0" smtClean="0">
                <a:latin typeface="Times New Roman"/>
                <a:cs typeface="Times New Roman"/>
              </a:rPr>
              <a:t>1</a:t>
            </a:r>
            <a:r>
              <a:rPr sz="2200" b="1" spc="-10" dirty="0" smtClean="0">
                <a:latin typeface="Times New Roman"/>
                <a:cs typeface="Times New Roman"/>
              </a:rPr>
              <a:t> </a:t>
            </a:r>
            <a:r>
              <a:rPr lang="it-IT" sz="2200" b="1" spc="-10" dirty="0" smtClean="0">
                <a:latin typeface="Times New Roman"/>
                <a:cs typeface="Times New Roman"/>
              </a:rPr>
              <a:t>film</a:t>
            </a:r>
            <a:endParaRPr sz="2200" dirty="0">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1500" y="4864100"/>
            <a:ext cx="5334635" cy="635"/>
          </a:xfrm>
          <a:custGeom>
            <a:avLst/>
            <a:gdLst/>
            <a:ahLst/>
            <a:cxnLst/>
            <a:rect l="l" t="t" r="r" b="b"/>
            <a:pathLst>
              <a:path w="5334635" h="635">
                <a:moveTo>
                  <a:pt x="0" y="0"/>
                </a:moveTo>
                <a:lnTo>
                  <a:pt x="5334474" y="57"/>
                </a:lnTo>
              </a:path>
            </a:pathLst>
          </a:custGeom>
          <a:ln w="12700">
            <a:solidFill>
              <a:srgbClr val="9A9A9A"/>
            </a:solidFill>
          </a:ln>
        </p:spPr>
        <p:txBody>
          <a:bodyPr wrap="square" lIns="0" tIns="0" rIns="0" bIns="0" rtlCol="0"/>
          <a:lstStyle/>
          <a:p>
            <a:endParaRPr/>
          </a:p>
        </p:txBody>
      </p:sp>
      <p:sp>
        <p:nvSpPr>
          <p:cNvPr id="3" name="object 3"/>
          <p:cNvSpPr/>
          <p:nvPr/>
        </p:nvSpPr>
        <p:spPr>
          <a:xfrm>
            <a:off x="6502400" y="0"/>
            <a:ext cx="6502400" cy="975360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09600" y="3898900"/>
            <a:ext cx="4521200" cy="659155"/>
          </a:xfrm>
          <a:prstGeom prst="rect">
            <a:avLst/>
          </a:prstGeom>
        </p:spPr>
        <p:txBody>
          <a:bodyPr vert="horz" wrap="square" lIns="0" tIns="12700" rIns="0" bIns="0" rtlCol="0">
            <a:spAutoFit/>
          </a:bodyPr>
          <a:lstStyle/>
          <a:p>
            <a:pPr marL="12700">
              <a:lnSpc>
                <a:spcPct val="100000"/>
              </a:lnSpc>
              <a:spcBef>
                <a:spcPts val="100"/>
              </a:spcBef>
            </a:pPr>
            <a:r>
              <a:rPr lang="it-IT" sz="4200" i="0" spc="-40" dirty="0" err="1">
                <a:solidFill>
                  <a:srgbClr val="000000"/>
                </a:solidFill>
              </a:rPr>
              <a:t>w</a:t>
            </a:r>
            <a:r>
              <a:rPr lang="it-IT" sz="4200" i="0" spc="-40" dirty="0" err="1" smtClean="0">
                <a:solidFill>
                  <a:srgbClr val="000000"/>
                </a:solidFill>
                <a:latin typeface="Arial"/>
                <a:cs typeface="Arial"/>
              </a:rPr>
              <a:t>hat</a:t>
            </a:r>
            <a:r>
              <a:rPr lang="it-IT" sz="4200" i="0" spc="-40" dirty="0" smtClean="0">
                <a:solidFill>
                  <a:srgbClr val="000000"/>
                </a:solidFill>
                <a:latin typeface="Arial"/>
                <a:cs typeface="Arial"/>
              </a:rPr>
              <a:t> </a:t>
            </a:r>
            <a:r>
              <a:rPr lang="it-IT" sz="4200" i="0" spc="-40" dirty="0" err="1" smtClean="0">
                <a:solidFill>
                  <a:srgbClr val="000000"/>
                </a:solidFill>
                <a:latin typeface="Arial"/>
                <a:cs typeface="Arial"/>
              </a:rPr>
              <a:t>we</a:t>
            </a:r>
            <a:r>
              <a:rPr lang="it-IT" sz="4200" i="0" spc="-40" dirty="0" smtClean="0">
                <a:solidFill>
                  <a:srgbClr val="000000"/>
                </a:solidFill>
                <a:latin typeface="Arial"/>
                <a:cs typeface="Arial"/>
              </a:rPr>
              <a:t> are </a:t>
            </a:r>
            <a:r>
              <a:rPr lang="it-IT" sz="4200" i="0" spc="-40" dirty="0" err="1" smtClean="0">
                <a:solidFill>
                  <a:srgbClr val="000000"/>
                </a:solidFill>
                <a:latin typeface="Arial"/>
                <a:cs typeface="Arial"/>
              </a:rPr>
              <a:t>doing</a:t>
            </a:r>
            <a:endParaRPr sz="4200" dirty="0">
              <a:latin typeface="Arial"/>
              <a:cs typeface="Arial"/>
            </a:endParaRPr>
          </a:p>
        </p:txBody>
      </p:sp>
      <p:sp>
        <p:nvSpPr>
          <p:cNvPr id="5" name="object 5"/>
          <p:cNvSpPr txBox="1"/>
          <p:nvPr/>
        </p:nvSpPr>
        <p:spPr>
          <a:xfrm>
            <a:off x="609600" y="5151120"/>
            <a:ext cx="5892800" cy="2528896"/>
          </a:xfrm>
          <a:prstGeom prst="rect">
            <a:avLst/>
          </a:prstGeom>
        </p:spPr>
        <p:txBody>
          <a:bodyPr vert="horz" wrap="square" lIns="0" tIns="27939" rIns="0" bIns="0" rtlCol="0">
            <a:spAutoFit/>
          </a:bodyPr>
          <a:lstStyle/>
          <a:p>
            <a:pPr marL="12700" marR="5080">
              <a:lnSpc>
                <a:spcPts val="2400"/>
              </a:lnSpc>
              <a:spcBef>
                <a:spcPts val="219"/>
              </a:spcBef>
              <a:tabLst>
                <a:tab pos="542290" algn="l"/>
                <a:tab pos="1733550" algn="l"/>
                <a:tab pos="1989455" algn="l"/>
                <a:tab pos="2677160" algn="l"/>
                <a:tab pos="3336290" algn="l"/>
                <a:tab pos="4441190" algn="l"/>
                <a:tab pos="4784090" algn="l"/>
              </a:tabLst>
            </a:pPr>
            <a:r>
              <a:rPr sz="2050" b="1" spc="-5" dirty="0" smtClean="0">
                <a:latin typeface="Times New Roman"/>
                <a:cs typeface="Times New Roman"/>
              </a:rPr>
              <a:t>222</a:t>
            </a:r>
            <a:r>
              <a:rPr lang="it-IT" sz="2050" b="1" spc="-5" dirty="0" smtClean="0">
                <a:latin typeface="Times New Roman"/>
                <a:cs typeface="Times New Roman"/>
              </a:rPr>
              <a:t> shows </a:t>
            </a:r>
            <a:r>
              <a:rPr lang="it-IT" sz="2050" spc="-5" dirty="0" smtClean="0">
                <a:latin typeface="Times New Roman"/>
                <a:cs typeface="Times New Roman"/>
              </a:rPr>
              <a:t>s</a:t>
            </a:r>
            <a:r>
              <a:rPr lang="en-GB" sz="2050" spc="-5" dirty="0" smtClean="0">
                <a:latin typeface="Times New Roman"/>
                <a:cs typeface="Times New Roman"/>
              </a:rPr>
              <a:t>elected </a:t>
            </a:r>
            <a:r>
              <a:rPr lang="en-GB" sz="2050" spc="-5" dirty="0">
                <a:latin typeface="Times New Roman"/>
                <a:cs typeface="Times New Roman"/>
              </a:rPr>
              <a:t>from spectators all around Europe </a:t>
            </a:r>
            <a:endParaRPr lang="en-GB" sz="2050" spc="-5" dirty="0" smtClean="0">
              <a:latin typeface="Times New Roman"/>
              <a:cs typeface="Times New Roman"/>
            </a:endParaRPr>
          </a:p>
          <a:p>
            <a:pPr marL="12700" marR="5080">
              <a:lnSpc>
                <a:spcPts val="2400"/>
              </a:lnSpc>
              <a:spcBef>
                <a:spcPts val="219"/>
              </a:spcBef>
              <a:tabLst>
                <a:tab pos="542290" algn="l"/>
                <a:tab pos="1733550" algn="l"/>
                <a:tab pos="1989455" algn="l"/>
                <a:tab pos="2677160" algn="l"/>
                <a:tab pos="3336290" algn="l"/>
                <a:tab pos="4441190" algn="l"/>
                <a:tab pos="4784090" algn="l"/>
              </a:tabLst>
            </a:pPr>
            <a:r>
              <a:rPr sz="2050" b="1" spc="-5" dirty="0" smtClean="0">
                <a:latin typeface="Times New Roman"/>
                <a:cs typeface="Times New Roman"/>
              </a:rPr>
              <a:t>15 </a:t>
            </a:r>
            <a:r>
              <a:rPr sz="2050" b="1" spc="-10" dirty="0" err="1" smtClean="0">
                <a:latin typeface="Times New Roman"/>
                <a:cs typeface="Times New Roman"/>
              </a:rPr>
              <a:t>produ</a:t>
            </a:r>
            <a:r>
              <a:rPr lang="it-IT" sz="2050" b="1" spc="-10" dirty="0" err="1" smtClean="0">
                <a:latin typeface="Times New Roman"/>
                <a:cs typeface="Times New Roman"/>
              </a:rPr>
              <a:t>ctions</a:t>
            </a:r>
            <a:r>
              <a:rPr lang="it-IT" sz="2050" b="1" spc="-10" dirty="0" smtClean="0">
                <a:latin typeface="Times New Roman"/>
                <a:cs typeface="Times New Roman"/>
              </a:rPr>
              <a:t> of new shows</a:t>
            </a:r>
            <a:r>
              <a:rPr sz="2050" b="1" spc="-10" dirty="0" smtClean="0">
                <a:latin typeface="Times New Roman"/>
                <a:cs typeface="Times New Roman"/>
              </a:rPr>
              <a:t>  </a:t>
            </a:r>
            <a:endParaRPr lang="it-IT" sz="2050" b="1" spc="-10" dirty="0" smtClean="0">
              <a:latin typeface="Times New Roman"/>
              <a:cs typeface="Times New Roman"/>
            </a:endParaRPr>
          </a:p>
          <a:p>
            <a:pPr marL="12700" marR="5080">
              <a:lnSpc>
                <a:spcPts val="2400"/>
              </a:lnSpc>
              <a:spcBef>
                <a:spcPts val="219"/>
              </a:spcBef>
              <a:tabLst>
                <a:tab pos="542290" algn="l"/>
                <a:tab pos="1733550" algn="l"/>
                <a:tab pos="1989455" algn="l"/>
                <a:tab pos="2677160" algn="l"/>
                <a:tab pos="3336290" algn="l"/>
                <a:tab pos="4441190" algn="l"/>
                <a:tab pos="4784090" algn="l"/>
              </a:tabLst>
            </a:pPr>
            <a:r>
              <a:rPr sz="2050" b="1" spc="-5" dirty="0" smtClean="0">
                <a:latin typeface="Times New Roman"/>
                <a:cs typeface="Times New Roman"/>
              </a:rPr>
              <a:t>60 </a:t>
            </a:r>
            <a:r>
              <a:rPr lang="it-IT" sz="2050" b="1" spc="-5" dirty="0" smtClean="0">
                <a:latin typeface="Times New Roman"/>
                <a:cs typeface="Times New Roman"/>
              </a:rPr>
              <a:t>creative </a:t>
            </a:r>
            <a:r>
              <a:rPr sz="2050" b="1" spc="-15" dirty="0" err="1" smtClean="0">
                <a:latin typeface="Times New Roman"/>
                <a:cs typeface="Times New Roman"/>
              </a:rPr>
              <a:t>residen</a:t>
            </a:r>
            <a:r>
              <a:rPr lang="it-IT" sz="2050" b="1" spc="-15" dirty="0" smtClean="0">
                <a:latin typeface="Times New Roman"/>
                <a:cs typeface="Times New Roman"/>
              </a:rPr>
              <a:t>ci</a:t>
            </a:r>
            <a:r>
              <a:rPr sz="2050" b="1" spc="-15" dirty="0" smtClean="0">
                <a:latin typeface="Times New Roman"/>
                <a:cs typeface="Times New Roman"/>
              </a:rPr>
              <a:t>e</a:t>
            </a:r>
            <a:r>
              <a:rPr lang="it-IT" sz="2050" b="1" spc="-15" dirty="0" smtClean="0">
                <a:latin typeface="Times New Roman"/>
                <a:cs typeface="Times New Roman"/>
              </a:rPr>
              <a:t>s</a:t>
            </a:r>
            <a:endParaRPr sz="2050" dirty="0">
              <a:latin typeface="Times New Roman"/>
              <a:cs typeface="Times New Roman"/>
            </a:endParaRPr>
          </a:p>
          <a:p>
            <a:pPr marL="12700" marR="1621155">
              <a:lnSpc>
                <a:spcPts val="2400"/>
              </a:lnSpc>
              <a:tabLst>
                <a:tab pos="207010" algn="l"/>
              </a:tabLst>
            </a:pPr>
            <a:r>
              <a:rPr lang="it-IT" sz="2050" b="1" spc="-15" dirty="0">
                <a:latin typeface="Times New Roman"/>
                <a:cs typeface="Times New Roman"/>
              </a:rPr>
              <a:t>8</a:t>
            </a:r>
            <a:r>
              <a:rPr lang="it-IT" sz="2050" b="1" spc="-15" dirty="0" smtClean="0">
                <a:latin typeface="Times New Roman"/>
                <a:cs typeface="Times New Roman"/>
              </a:rPr>
              <a:t> </a:t>
            </a:r>
            <a:r>
              <a:rPr sz="2050" b="1" spc="-15" dirty="0" smtClean="0">
                <a:latin typeface="Times New Roman"/>
                <a:cs typeface="Times New Roman"/>
              </a:rPr>
              <a:t>European </a:t>
            </a:r>
            <a:r>
              <a:rPr sz="2050" b="1" spc="-10" dirty="0" err="1" smtClean="0">
                <a:latin typeface="Times New Roman"/>
                <a:cs typeface="Times New Roman"/>
              </a:rPr>
              <a:t>Commun</a:t>
            </a:r>
            <a:r>
              <a:rPr lang="it-IT" sz="2050" b="1" spc="-10" dirty="0" smtClean="0">
                <a:latin typeface="Times New Roman"/>
                <a:cs typeface="Times New Roman"/>
              </a:rPr>
              <a:t>i</a:t>
            </a:r>
            <a:r>
              <a:rPr sz="2050" b="1" spc="-10" dirty="0" smtClean="0">
                <a:latin typeface="Times New Roman"/>
                <a:cs typeface="Times New Roman"/>
              </a:rPr>
              <a:t>ty</a:t>
            </a:r>
            <a:r>
              <a:rPr lang="it-IT" sz="2050" b="1" spc="-10" dirty="0" smtClean="0">
                <a:latin typeface="Times New Roman"/>
                <a:cs typeface="Times New Roman"/>
              </a:rPr>
              <a:t> </a:t>
            </a:r>
            <a:r>
              <a:rPr sz="2050" b="1" spc="-10" dirty="0" smtClean="0">
                <a:latin typeface="Times New Roman"/>
                <a:cs typeface="Times New Roman"/>
              </a:rPr>
              <a:t>Artwork</a:t>
            </a:r>
            <a:r>
              <a:rPr lang="en-IE" sz="2050" b="1" spc="-10" dirty="0" smtClean="0">
                <a:latin typeface="Times New Roman"/>
                <a:cs typeface="Times New Roman"/>
              </a:rPr>
              <a:t>s</a:t>
            </a:r>
            <a:r>
              <a:rPr sz="2050" b="1" spc="-10" dirty="0" smtClean="0">
                <a:latin typeface="Times New Roman"/>
                <a:cs typeface="Times New Roman"/>
              </a:rPr>
              <a:t>  </a:t>
            </a:r>
            <a:endParaRPr lang="it-IT" sz="2050" b="1" spc="-10" dirty="0" smtClean="0">
              <a:latin typeface="Times New Roman"/>
              <a:cs typeface="Times New Roman"/>
            </a:endParaRPr>
          </a:p>
          <a:p>
            <a:pPr marL="12700" marR="1621155">
              <a:lnSpc>
                <a:spcPts val="2400"/>
              </a:lnSpc>
              <a:tabLst>
                <a:tab pos="207010" algn="l"/>
              </a:tabLst>
            </a:pPr>
            <a:r>
              <a:rPr lang="it-IT" sz="2050" b="1" spc="-5" dirty="0" smtClean="0">
                <a:latin typeface="Times New Roman"/>
                <a:cs typeface="Times New Roman"/>
              </a:rPr>
              <a:t>4 I</a:t>
            </a:r>
            <a:r>
              <a:rPr sz="2050" b="1" spc="-10" dirty="0" err="1" smtClean="0">
                <a:latin typeface="Times New Roman"/>
                <a:cs typeface="Times New Roman"/>
              </a:rPr>
              <a:t>nterna</a:t>
            </a:r>
            <a:r>
              <a:rPr lang="it-IT" sz="2050" b="1" spc="-10" dirty="0">
                <a:latin typeface="Times New Roman"/>
                <a:cs typeface="Times New Roman"/>
              </a:rPr>
              <a:t>t</a:t>
            </a:r>
            <a:r>
              <a:rPr sz="2050" b="1" spc="-10" dirty="0" err="1" smtClean="0">
                <a:latin typeface="Times New Roman"/>
                <a:cs typeface="Times New Roman"/>
              </a:rPr>
              <a:t>ional</a:t>
            </a:r>
            <a:r>
              <a:rPr lang="it-IT" sz="2050" b="1" spc="-10" dirty="0" smtClean="0">
                <a:latin typeface="Times New Roman"/>
                <a:cs typeface="Times New Roman"/>
              </a:rPr>
              <a:t> </a:t>
            </a:r>
            <a:r>
              <a:rPr lang="it-IT" sz="2050" b="1" spc="-10" dirty="0" err="1" smtClean="0">
                <a:latin typeface="Times New Roman"/>
                <a:cs typeface="Times New Roman"/>
              </a:rPr>
              <a:t>conferences</a:t>
            </a:r>
            <a:endParaRPr lang="it-IT" sz="2050" b="1" spc="-10" dirty="0" smtClean="0">
              <a:latin typeface="Times New Roman"/>
              <a:cs typeface="Times New Roman"/>
            </a:endParaRPr>
          </a:p>
          <a:p>
            <a:pPr marL="12700" marR="1621155">
              <a:lnSpc>
                <a:spcPts val="2400"/>
              </a:lnSpc>
              <a:tabLst>
                <a:tab pos="207010" algn="l"/>
              </a:tabLst>
            </a:pPr>
            <a:r>
              <a:rPr lang="it-IT" sz="2050" b="1" dirty="0" smtClean="0">
                <a:latin typeface="Times New Roman"/>
                <a:cs typeface="Times New Roman"/>
              </a:rPr>
              <a:t>4</a:t>
            </a:r>
            <a:r>
              <a:rPr lang="it-IT" sz="2050" b="1" spc="-10" dirty="0" smtClean="0">
                <a:latin typeface="Times New Roman"/>
                <a:cs typeface="Times New Roman"/>
              </a:rPr>
              <a:t> </a:t>
            </a:r>
            <a:r>
              <a:rPr sz="2050" b="1" spc="-15" dirty="0" smtClean="0">
                <a:latin typeface="Times New Roman"/>
                <a:cs typeface="Times New Roman"/>
              </a:rPr>
              <a:t>European </a:t>
            </a:r>
            <a:r>
              <a:rPr sz="2050" b="1" spc="-10" dirty="0">
                <a:latin typeface="Times New Roman"/>
                <a:cs typeface="Times New Roman"/>
              </a:rPr>
              <a:t>Spectators </a:t>
            </a:r>
            <a:r>
              <a:rPr sz="2050" b="1" spc="-10" dirty="0" smtClean="0">
                <a:latin typeface="Times New Roman"/>
                <a:cs typeface="Times New Roman"/>
              </a:rPr>
              <a:t>Day</a:t>
            </a:r>
            <a:r>
              <a:rPr lang="it-IT" sz="2050" b="1" spc="-10" dirty="0" smtClean="0">
                <a:latin typeface="Times New Roman"/>
                <a:cs typeface="Times New Roman"/>
              </a:rPr>
              <a:t> editions</a:t>
            </a:r>
            <a:r>
              <a:rPr sz="2050" b="1" spc="-10" dirty="0" smtClean="0">
                <a:latin typeface="Times New Roman"/>
                <a:cs typeface="Times New Roman"/>
              </a:rPr>
              <a:t>  </a:t>
            </a:r>
            <a:endParaRPr lang="it-IT" sz="2050" b="1" spc="-10" dirty="0" smtClean="0">
              <a:latin typeface="Times New Roman"/>
              <a:cs typeface="Times New Roman"/>
            </a:endParaRPr>
          </a:p>
          <a:p>
            <a:pPr marL="12700" marR="685800">
              <a:lnSpc>
                <a:spcPts val="2400"/>
              </a:lnSpc>
              <a:tabLst>
                <a:tab pos="207010" algn="l"/>
              </a:tabLst>
            </a:pPr>
            <a:r>
              <a:rPr sz="2050" b="1" spc="-5" dirty="0" smtClean="0">
                <a:latin typeface="Times New Roman"/>
                <a:cs typeface="Times New Roman"/>
              </a:rPr>
              <a:t>2</a:t>
            </a:r>
            <a:r>
              <a:rPr sz="2050" b="1" spc="-10" dirty="0" smtClean="0">
                <a:latin typeface="Times New Roman"/>
                <a:cs typeface="Times New Roman"/>
              </a:rPr>
              <a:t> </a:t>
            </a:r>
            <a:r>
              <a:rPr lang="it-IT" sz="2050" b="1" spc="-10" dirty="0" smtClean="0">
                <a:latin typeface="Times New Roman"/>
                <a:cs typeface="Times New Roman"/>
              </a:rPr>
              <a:t>books</a:t>
            </a:r>
            <a:endParaRPr sz="2050" dirty="0">
              <a:latin typeface="Times New Roman"/>
              <a:cs typeface="Times New Roman"/>
            </a:endParaRPr>
          </a:p>
          <a:p>
            <a:pPr marL="12700">
              <a:lnSpc>
                <a:spcPts val="2330"/>
              </a:lnSpc>
            </a:pPr>
            <a:r>
              <a:rPr sz="2050" b="1" spc="-5" dirty="0">
                <a:latin typeface="Times New Roman"/>
                <a:cs typeface="Times New Roman"/>
              </a:rPr>
              <a:t>1</a:t>
            </a:r>
            <a:r>
              <a:rPr sz="2050" b="1" spc="-10" dirty="0">
                <a:latin typeface="Times New Roman"/>
                <a:cs typeface="Times New Roman"/>
              </a:rPr>
              <a:t> </a:t>
            </a:r>
            <a:r>
              <a:rPr sz="2050" b="1" spc="-10" dirty="0" smtClean="0">
                <a:latin typeface="Times New Roman"/>
                <a:cs typeface="Times New Roman"/>
              </a:rPr>
              <a:t>web</a:t>
            </a:r>
            <a:r>
              <a:rPr lang="it-IT" sz="2050" b="1" spc="-10" dirty="0" smtClean="0">
                <a:latin typeface="Times New Roman"/>
                <a:cs typeface="Times New Roman"/>
              </a:rPr>
              <a:t> </a:t>
            </a:r>
            <a:r>
              <a:rPr lang="it-IT" sz="2050" b="1" spc="-10" dirty="0" err="1" smtClean="0">
                <a:latin typeface="Times New Roman"/>
                <a:cs typeface="Times New Roman"/>
              </a:rPr>
              <a:t>influencer</a:t>
            </a:r>
            <a:r>
              <a:rPr lang="it-IT" sz="2050" b="1" spc="-10" dirty="0" smtClean="0">
                <a:latin typeface="Times New Roman"/>
                <a:cs typeface="Times New Roman"/>
              </a:rPr>
              <a:t> </a:t>
            </a:r>
            <a:r>
              <a:rPr lang="it-IT" sz="2050" b="1" spc="-10" dirty="0" err="1" smtClean="0">
                <a:latin typeface="Times New Roman"/>
                <a:cs typeface="Times New Roman"/>
              </a:rPr>
              <a:t>travelling</a:t>
            </a:r>
            <a:r>
              <a:rPr lang="it-IT" sz="2050" b="1" spc="-10" dirty="0" smtClean="0">
                <a:latin typeface="Times New Roman"/>
                <a:cs typeface="Times New Roman"/>
              </a:rPr>
              <a:t> in Europe</a:t>
            </a:r>
            <a:endParaRPr sz="2050" dirty="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7100" y="3581400"/>
            <a:ext cx="4233545" cy="1960880"/>
          </a:xfrm>
          <a:prstGeom prst="rect">
            <a:avLst/>
          </a:prstGeom>
        </p:spPr>
        <p:txBody>
          <a:bodyPr vert="horz" wrap="square" lIns="0" tIns="5080" rIns="0" bIns="0" rtlCol="0">
            <a:spAutoFit/>
          </a:bodyPr>
          <a:lstStyle/>
          <a:p>
            <a:pPr marL="12700" marR="5080">
              <a:lnSpc>
                <a:spcPct val="101200"/>
              </a:lnSpc>
              <a:spcBef>
                <a:spcPts val="40"/>
              </a:spcBef>
            </a:pPr>
            <a:r>
              <a:rPr sz="4200" i="0" spc="-25" dirty="0">
                <a:solidFill>
                  <a:srgbClr val="000000"/>
                </a:solidFill>
                <a:latin typeface="Arial"/>
                <a:cs typeface="Arial"/>
              </a:rPr>
              <a:t>co-programming  </a:t>
            </a:r>
            <a:r>
              <a:rPr sz="4200" i="0" spc="-30" dirty="0">
                <a:solidFill>
                  <a:srgbClr val="000000"/>
                </a:solidFill>
                <a:latin typeface="Arial"/>
                <a:cs typeface="Arial"/>
              </a:rPr>
              <a:t>co-commissioning  </a:t>
            </a:r>
            <a:r>
              <a:rPr sz="4200" i="0" spc="-40" dirty="0">
                <a:solidFill>
                  <a:srgbClr val="000000"/>
                </a:solidFill>
                <a:latin typeface="Arial"/>
                <a:cs typeface="Arial"/>
              </a:rPr>
              <a:t>co-managing</a:t>
            </a:r>
            <a:endParaRPr sz="4200">
              <a:latin typeface="Arial"/>
              <a:cs typeface="Arial"/>
            </a:endParaRPr>
          </a:p>
        </p:txBody>
      </p:sp>
      <p:sp>
        <p:nvSpPr>
          <p:cNvPr id="3" name="object 3"/>
          <p:cNvSpPr/>
          <p:nvPr/>
        </p:nvSpPr>
        <p:spPr>
          <a:xfrm>
            <a:off x="362227" y="2890933"/>
            <a:ext cx="3961653" cy="396165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TotalTime>
  <Words>707</Words>
  <Application>Microsoft Office PowerPoint</Application>
  <PresentationFormat>Personalizzato</PresentationFormat>
  <Paragraphs>92</Paragraphs>
  <Slides>20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20</vt:i4>
      </vt:variant>
    </vt:vector>
  </HeadingPairs>
  <TitlesOfParts>
    <vt:vector size="24" baseType="lpstr">
      <vt:lpstr>Arial</vt:lpstr>
      <vt:lpstr>Calibri</vt:lpstr>
      <vt:lpstr>Times New Roman</vt:lpstr>
      <vt:lpstr>Office Theme</vt:lpstr>
      <vt:lpstr>Presentazione standard di PowerPoint</vt:lpstr>
      <vt:lpstr>Presentazione standard di PowerPoint</vt:lpstr>
      <vt:lpstr>Presentazione standard di PowerPoint</vt:lpstr>
      <vt:lpstr>Presentazione standard di PowerPoint</vt:lpstr>
      <vt:lpstr>from 12 to 19 partners located in 15 cities</vt:lpstr>
      <vt:lpstr>from 1° to 2° edition</vt:lpstr>
      <vt:lpstr>what we did</vt:lpstr>
      <vt:lpstr>what we are doing</vt:lpstr>
      <vt:lpstr>co-programming  co-commissioning  co-managing</vt:lpstr>
      <vt:lpstr>Presentazione standard di PowerPoint</vt:lpstr>
      <vt:lpstr>Presentazione standard di PowerPoint</vt:lpstr>
      <vt:lpstr>productions</vt:lpstr>
      <vt:lpstr>research bonus</vt:lpstr>
      <vt:lpstr>small scale productions with 1-3 artists / 7,000 euros</vt:lpstr>
      <vt:lpstr>international conferences,  research and scientific publications</vt:lpstr>
      <vt:lpstr>Presentazione standard di PowerPoint</vt:lpstr>
      <vt:lpstr>ESD / European Spectators Day</vt:lpstr>
      <vt:lpstr>off-line and on-line event: European spectators interacting with each other about their experiences as active spectators</vt:lpstr>
      <vt:lpstr>Presentazione standard di PowerPoint</vt:lpstr>
      <vt:lpstr>Follow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BS Sansepolcro 16 nov ITA</dc:title>
  <dc:creator>Luca Ricci</dc:creator>
  <cp:lastModifiedBy>Luca Ricci</cp:lastModifiedBy>
  <cp:revision>17</cp:revision>
  <dcterms:created xsi:type="dcterms:W3CDTF">2019-05-20T12:36:47Z</dcterms:created>
  <dcterms:modified xsi:type="dcterms:W3CDTF">2019-05-24T14:59:18Z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2018-11-15T00:00:00Z</vt:filetime>
  </property>
  <property fmtid="{D5CDD505-2E9C-101B-9397-08002B2CF9AE}" pid="3" name="Creator">
    <vt:lpwstr>Keynote</vt:lpwstr>
  </property>
  <property fmtid="{D5CDD505-2E9C-101B-9397-08002B2CF9AE}" pid="4" name="LastSaved">
    <vt:filetime>2019-05-20T00:00:00Z</vt:filetime>
  </property>
</Properties>
</file>